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7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9" r:id="rId4"/>
    <p:sldId id="260" r:id="rId5"/>
    <p:sldId id="261" r:id="rId6"/>
    <p:sldId id="268" r:id="rId7"/>
    <p:sldId id="262" r:id="rId8"/>
    <p:sldId id="270" r:id="rId9"/>
    <p:sldId id="263" r:id="rId10"/>
    <p:sldId id="271" r:id="rId11"/>
    <p:sldId id="272" r:id="rId12"/>
    <p:sldId id="264" r:id="rId13"/>
    <p:sldId id="265" r:id="rId14"/>
    <p:sldId id="266" r:id="rId15"/>
    <p:sldId id="267" r:id="rId16"/>
    <p:sldId id="258" r:id="rId17"/>
  </p:sldIdLst>
  <p:sldSz cx="9144000" cy="5715000" type="screen16x10"/>
  <p:notesSz cx="6797675" cy="992822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50" kern="1200">
        <a:solidFill>
          <a:srgbClr val="000099"/>
        </a:solidFill>
        <a:latin typeface="Arial" charset="0"/>
        <a:ea typeface="+mn-ea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sz="1050" kern="1200">
        <a:solidFill>
          <a:srgbClr val="000099"/>
        </a:solidFill>
        <a:latin typeface="Arial" charset="0"/>
        <a:ea typeface="+mn-ea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sz="1050" kern="1200">
        <a:solidFill>
          <a:srgbClr val="000099"/>
        </a:solidFill>
        <a:latin typeface="Arial" charset="0"/>
        <a:ea typeface="+mn-ea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sz="1050" kern="1200">
        <a:solidFill>
          <a:srgbClr val="000099"/>
        </a:solidFill>
        <a:latin typeface="Arial" charset="0"/>
        <a:ea typeface="+mn-ea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sz="1050" kern="1200">
        <a:solidFill>
          <a:srgbClr val="000099"/>
        </a:solidFill>
        <a:latin typeface="Arial" charset="0"/>
        <a:ea typeface="+mn-ea"/>
        <a:cs typeface="+mn-cs"/>
      </a:defRPr>
    </a:lvl5pPr>
    <a:lvl6pPr marL="1714500" algn="l" defTabSz="685800" rtl="0" eaLnBrk="1" latinLnBrk="0" hangingPunct="1">
      <a:defRPr sz="1050" kern="1200">
        <a:solidFill>
          <a:srgbClr val="000099"/>
        </a:solidFill>
        <a:latin typeface="Arial" charset="0"/>
        <a:ea typeface="+mn-ea"/>
        <a:cs typeface="+mn-cs"/>
      </a:defRPr>
    </a:lvl6pPr>
    <a:lvl7pPr marL="2057400" algn="l" defTabSz="685800" rtl="0" eaLnBrk="1" latinLnBrk="0" hangingPunct="1">
      <a:defRPr sz="1050" kern="1200">
        <a:solidFill>
          <a:srgbClr val="000099"/>
        </a:solidFill>
        <a:latin typeface="Arial" charset="0"/>
        <a:ea typeface="+mn-ea"/>
        <a:cs typeface="+mn-cs"/>
      </a:defRPr>
    </a:lvl7pPr>
    <a:lvl8pPr marL="2400300" algn="l" defTabSz="685800" rtl="0" eaLnBrk="1" latinLnBrk="0" hangingPunct="1">
      <a:defRPr sz="1050" kern="1200">
        <a:solidFill>
          <a:srgbClr val="000099"/>
        </a:solidFill>
        <a:latin typeface="Arial" charset="0"/>
        <a:ea typeface="+mn-ea"/>
        <a:cs typeface="+mn-cs"/>
      </a:defRPr>
    </a:lvl8pPr>
    <a:lvl9pPr marL="2743200" algn="l" defTabSz="685800" rtl="0" eaLnBrk="1" latinLnBrk="0" hangingPunct="1">
      <a:defRPr sz="1050" kern="1200">
        <a:solidFill>
          <a:srgbClr val="0000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as" initials="s" lastIdx="7" clrIdx="0"/>
  <p:cmAuthor id="1" name="huemer" initials="h" lastIdx="9" clrIdx="1"/>
  <p:cmAuthor id="2" name="asalbert" initials="a" lastIdx="4" clrIdx="2"/>
  <p:cmAuthor id="3" name="Helmut Mahringer" initials="HM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DA1F2"/>
    <a:srgbClr val="55AD96"/>
    <a:srgbClr val="000099"/>
    <a:srgbClr val="FF7D83"/>
    <a:srgbClr val="FFFF99"/>
    <a:srgbClr val="F0F0F0"/>
    <a:srgbClr val="E2E2E2"/>
    <a:srgbClr val="99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702B82-A24A-782B-813F-3AF35AB82012}" v="4" dt="2021-09-02T05:53:00.225"/>
  </p1510:revLst>
</p1510:revInfo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77673" autoAdjust="0"/>
  </p:normalViewPr>
  <p:slideViewPr>
    <p:cSldViewPr>
      <p:cViewPr varScale="1">
        <p:scale>
          <a:sx n="103" d="100"/>
          <a:sy n="103" d="100"/>
        </p:scale>
        <p:origin x="763" y="77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0" d="100"/>
          <a:sy n="70" d="100"/>
        </p:scale>
        <p:origin x="4134" y="312"/>
      </p:cViewPr>
      <p:guideLst>
        <p:guide orient="horz" pos="3120"/>
        <p:guide pos="214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wsr01-my.sharepoint.com/personal/franz_sinabell_wifo_ac_at/Documents/Projekte/2020-LK%20Stmk&#8211;Datenauswertung-4121/Abb_Wertsch&#246;pfung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wsr01-my.sharepoint.com/personal/franz_sinabell_wifo_ac_at/Documents/Projekte/2021-LK-Agrar-Anteil-3121/data/Situationsbericht_Landwirtschaft_A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wsr01-my.sharepoint.com/personal/franz_sinabell_wifo_ac_at/Documents/Projekte/2021-LK-Agrar-Anteil-3121/Presse/PK-2021-09-02/Wertsch&#246;pfung-PK-LK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wsr01-my.sharepoint.com/personal/franz_sinabell_wifo_ac_at/Documents/Projekte/2021-LK-Agrar-Anteil-3121/Presse/PK-2021-09-02/Wertsch&#246;pfung-PK-LK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wsr01-my.sharepoint.com/personal/franz_sinabell_wifo_ac_at/Documents/Projekte/2021-LK-Agrar-Anteil-3121/Presse/PK-2021-09-02/Wertsch&#246;pfung-PK-LK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wsr01-my.sharepoint.com/personal/franz_sinabell_wifo_ac_at/Documents/Projekte/2021-LK-Agrar-Anteil-3121/Presse/PK-2021-09-02/Wertsch&#246;pfung-PK-LK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wsr01-my.sharepoint.com/personal/franz_sinabell_wifo_ac_at/Documents/Projekte/2021-LK-Agrar-Anteil-3121/Presse/PK-2021-09-02/Wertsch&#246;pfung-PK-LK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wsr01-my.sharepoint.com/personal/franz_sinabell_wifo_ac_at/Documents/Projekte/2021-LK-Agrar-Anteil-3121/Ergebnisse/Zsfsg/wiod-2014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de-AT" sz="800" b="1">
                <a:effectLst/>
              </a:rPr>
              <a:t>Produktionswert des</a:t>
            </a:r>
            <a:r>
              <a:rPr lang="de-AT" sz="800" b="1" baseline="0">
                <a:effectLst/>
              </a:rPr>
              <a:t> Wirtschaftsbereichs Landwirtschaft</a:t>
            </a:r>
            <a:endParaRPr lang="de-AT" sz="800" b="1">
              <a:effectLst/>
            </a:endParaRPr>
          </a:p>
        </c:rich>
      </c:tx>
      <c:layout>
        <c:manualLayout>
          <c:xMode val="edge"/>
          <c:yMode val="edge"/>
          <c:x val="0.33532290606531323"/>
          <c:y val="4.59129684900917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8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3548519870235198"/>
          <c:y val="3.7437671459115834E-2"/>
          <c:w val="0.83618957826439577"/>
          <c:h val="0.79647696637769561"/>
        </c:manualLayout>
      </c:layout>
      <c:areaChart>
        <c:grouping val="stacked"/>
        <c:varyColors val="0"/>
        <c:ser>
          <c:idx val="0"/>
          <c:order val="0"/>
          <c:tx>
            <c:strRef>
              <c:f>'Abb LGR'!$B$22</c:f>
              <c:strCache>
                <c:ptCount val="1"/>
                <c:pt idx="0">
                  <c:v>Vorleistungen</c:v>
                </c:pt>
              </c:strCache>
            </c:strRef>
          </c:tx>
          <c:spPr>
            <a:pattFill prst="dkDnDiag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'Abb LGR'!$C$21:$AB$21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'Abb LGR'!$C$22:$AB$22</c:f>
              <c:numCache>
                <c:formatCode>#,##0</c:formatCode>
                <c:ptCount val="26"/>
                <c:pt idx="0">
                  <c:v>3060.37</c:v>
                </c:pt>
                <c:pt idx="1">
                  <c:v>3125.8</c:v>
                </c:pt>
                <c:pt idx="2">
                  <c:v>3209.17</c:v>
                </c:pt>
                <c:pt idx="3">
                  <c:v>3067.97</c:v>
                </c:pt>
                <c:pt idx="4">
                  <c:v>3032.58</c:v>
                </c:pt>
                <c:pt idx="5">
                  <c:v>3000.01</c:v>
                </c:pt>
                <c:pt idx="6">
                  <c:v>3163.35</c:v>
                </c:pt>
                <c:pt idx="7">
                  <c:v>3161.49</c:v>
                </c:pt>
                <c:pt idx="8">
                  <c:v>3115.5</c:v>
                </c:pt>
                <c:pt idx="9">
                  <c:v>3135.46</c:v>
                </c:pt>
                <c:pt idx="10">
                  <c:v>3065.68</c:v>
                </c:pt>
                <c:pt idx="11">
                  <c:v>3106.53</c:v>
                </c:pt>
                <c:pt idx="12">
                  <c:v>3361</c:v>
                </c:pt>
                <c:pt idx="13">
                  <c:v>3684.34</c:v>
                </c:pt>
                <c:pt idx="14">
                  <c:v>3624.78</c:v>
                </c:pt>
                <c:pt idx="15">
                  <c:v>3742.02</c:v>
                </c:pt>
                <c:pt idx="16">
                  <c:v>4141.41</c:v>
                </c:pt>
                <c:pt idx="17">
                  <c:v>4261.91</c:v>
                </c:pt>
                <c:pt idx="18">
                  <c:v>4277.22</c:v>
                </c:pt>
                <c:pt idx="19">
                  <c:v>4274.55</c:v>
                </c:pt>
                <c:pt idx="20">
                  <c:v>4155.53</c:v>
                </c:pt>
                <c:pt idx="21">
                  <c:v>4083.55</c:v>
                </c:pt>
                <c:pt idx="22">
                  <c:v>4076</c:v>
                </c:pt>
                <c:pt idx="23">
                  <c:v>4240.75</c:v>
                </c:pt>
                <c:pt idx="24">
                  <c:v>4401.2</c:v>
                </c:pt>
                <c:pt idx="25">
                  <c:v>4560.42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DF-48B1-9427-C5EFEEFC7D83}"/>
            </c:ext>
          </c:extLst>
        </c:ser>
        <c:ser>
          <c:idx val="1"/>
          <c:order val="1"/>
          <c:tx>
            <c:strRef>
              <c:f>'Abb LGR'!$B$23</c:f>
              <c:strCache>
                <c:ptCount val="1"/>
                <c:pt idx="0">
                  <c:v>Landw. Output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'Abb LGR'!$C$21:$AB$21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'Abb LGR'!$C$23:$AB$23</c:f>
              <c:numCache>
                <c:formatCode>#,##0</c:formatCode>
                <c:ptCount val="26"/>
                <c:pt idx="0">
                  <c:v>2786.09</c:v>
                </c:pt>
                <c:pt idx="1">
                  <c:v>2649.17</c:v>
                </c:pt>
                <c:pt idx="2">
                  <c:v>2519.91</c:v>
                </c:pt>
                <c:pt idx="3">
                  <c:v>2440.61</c:v>
                </c:pt>
                <c:pt idx="4">
                  <c:v>2411.2300000000005</c:v>
                </c:pt>
                <c:pt idx="5">
                  <c:v>2506.2699999999995</c:v>
                </c:pt>
                <c:pt idx="6">
                  <c:v>2689.6200000000003</c:v>
                </c:pt>
                <c:pt idx="7">
                  <c:v>2509.4499999999998</c:v>
                </c:pt>
                <c:pt idx="8">
                  <c:v>2481.6400000000003</c:v>
                </c:pt>
                <c:pt idx="9">
                  <c:v>2607.7699999999995</c:v>
                </c:pt>
                <c:pt idx="10">
                  <c:v>2211.3200000000002</c:v>
                </c:pt>
                <c:pt idx="11">
                  <c:v>2395.0899999999997</c:v>
                </c:pt>
                <c:pt idx="12">
                  <c:v>2782.83</c:v>
                </c:pt>
                <c:pt idx="13">
                  <c:v>2768.9399999999996</c:v>
                </c:pt>
                <c:pt idx="14">
                  <c:v>2250.0799999999995</c:v>
                </c:pt>
                <c:pt idx="15">
                  <c:v>2572.4199999999996</c:v>
                </c:pt>
                <c:pt idx="16">
                  <c:v>3017.05</c:v>
                </c:pt>
                <c:pt idx="17">
                  <c:v>2981.2799999999997</c:v>
                </c:pt>
                <c:pt idx="18">
                  <c:v>2753.83</c:v>
                </c:pt>
                <c:pt idx="19">
                  <c:v>2729.21</c:v>
                </c:pt>
                <c:pt idx="20">
                  <c:v>2704.91</c:v>
                </c:pt>
                <c:pt idx="21">
                  <c:v>2861.91</c:v>
                </c:pt>
                <c:pt idx="22">
                  <c:v>3226.6499999999996</c:v>
                </c:pt>
                <c:pt idx="23">
                  <c:v>3123.66</c:v>
                </c:pt>
                <c:pt idx="24">
                  <c:v>3060.42</c:v>
                </c:pt>
                <c:pt idx="25">
                  <c:v>3097.95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DF-48B1-9427-C5EFEEFC7D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380608"/>
        <c:axId val="139382144"/>
      </c:areaChart>
      <c:catAx>
        <c:axId val="13938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de-DE"/>
          </a:p>
        </c:txPr>
        <c:crossAx val="139382144"/>
        <c:crosses val="autoZero"/>
        <c:auto val="1"/>
        <c:lblAlgn val="ctr"/>
        <c:lblOffset val="100"/>
        <c:noMultiLvlLbl val="0"/>
      </c:catAx>
      <c:valAx>
        <c:axId val="13938214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US"/>
                  <a:t>Mio. €</a:t>
                </a:r>
              </a:p>
            </c:rich>
          </c:tx>
          <c:layout>
            <c:manualLayout>
              <c:xMode val="edge"/>
              <c:yMode val="edge"/>
              <c:x val="1.6666666666666666E-2"/>
              <c:y val="0.435091134441528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de-DE"/>
          </a:p>
        </c:txPr>
        <c:crossAx val="1393806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latin typeface="Century Gothic" panose="020B0502020202020204" pitchFamily="34" charset="0"/>
        </a:defRPr>
      </a:pPr>
      <a:endParaRPr lang="de-D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50579599208651"/>
          <c:y val="0.16287390970164312"/>
          <c:w val="0.87016898733983683"/>
          <c:h val="0.71055568655636914"/>
        </c:manualLayout>
      </c:layout>
      <c:areaChart>
        <c:grouping val="stacked"/>
        <c:varyColors val="0"/>
        <c:ser>
          <c:idx val="0"/>
          <c:order val="0"/>
          <c:tx>
            <c:strRef>
              <c:f>'Abb LGR'!$B$26</c:f>
              <c:strCache>
                <c:ptCount val="1"/>
                <c:pt idx="0">
                  <c:v>Vorleistungen</c:v>
                </c:pt>
              </c:strCache>
            </c:strRef>
          </c:tx>
          <c:spPr>
            <a:pattFill prst="dkDnDiag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'Abb LGR'!$C$21:$AB$21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'Abb LGR'!$C$26:$AB$26</c:f>
              <c:numCache>
                <c:formatCode>#,##0</c:formatCode>
                <c:ptCount val="26"/>
                <c:pt idx="0">
                  <c:v>3060.37</c:v>
                </c:pt>
                <c:pt idx="1">
                  <c:v>3125.8</c:v>
                </c:pt>
                <c:pt idx="2">
                  <c:v>3209.17</c:v>
                </c:pt>
                <c:pt idx="3">
                  <c:v>3067.97</c:v>
                </c:pt>
                <c:pt idx="4">
                  <c:v>3032.58</c:v>
                </c:pt>
                <c:pt idx="5">
                  <c:v>3000.01</c:v>
                </c:pt>
                <c:pt idx="6">
                  <c:v>3163.35</c:v>
                </c:pt>
                <c:pt idx="7">
                  <c:v>3161.49</c:v>
                </c:pt>
                <c:pt idx="8">
                  <c:v>3115.5</c:v>
                </c:pt>
                <c:pt idx="9">
                  <c:v>3135.46</c:v>
                </c:pt>
                <c:pt idx="10">
                  <c:v>3065.68</c:v>
                </c:pt>
                <c:pt idx="11">
                  <c:v>3106.53</c:v>
                </c:pt>
                <c:pt idx="12">
                  <c:v>3361</c:v>
                </c:pt>
                <c:pt idx="13">
                  <c:v>3684.34</c:v>
                </c:pt>
                <c:pt idx="14">
                  <c:v>3624.78</c:v>
                </c:pt>
                <c:pt idx="15">
                  <c:v>3742.02</c:v>
                </c:pt>
                <c:pt idx="16">
                  <c:v>4141.41</c:v>
                </c:pt>
                <c:pt idx="17">
                  <c:v>4261.91</c:v>
                </c:pt>
                <c:pt idx="18">
                  <c:v>4277.22</c:v>
                </c:pt>
                <c:pt idx="19">
                  <c:v>4274.55</c:v>
                </c:pt>
                <c:pt idx="20">
                  <c:v>4155.53</c:v>
                </c:pt>
                <c:pt idx="21">
                  <c:v>4083.55</c:v>
                </c:pt>
                <c:pt idx="22">
                  <c:v>4076</c:v>
                </c:pt>
                <c:pt idx="23">
                  <c:v>4240.75</c:v>
                </c:pt>
                <c:pt idx="24">
                  <c:v>4401.2</c:v>
                </c:pt>
                <c:pt idx="25">
                  <c:v>4560.42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F3-4A52-9624-7FE63DB728D1}"/>
            </c:ext>
          </c:extLst>
        </c:ser>
        <c:ser>
          <c:idx val="1"/>
          <c:order val="1"/>
          <c:tx>
            <c:strRef>
              <c:f>'Abb LGR'!$B$27</c:f>
              <c:strCache>
                <c:ptCount val="1"/>
                <c:pt idx="0">
                  <c:v>Abschreibungen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cat>
            <c:numRef>
              <c:f>'Abb LGR'!$C$21:$AB$21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'Abb LGR'!$C$27:$AB$27</c:f>
              <c:numCache>
                <c:formatCode>#,##0</c:formatCode>
                <c:ptCount val="26"/>
                <c:pt idx="0">
                  <c:v>1152.93</c:v>
                </c:pt>
                <c:pt idx="1">
                  <c:v>1165.75</c:v>
                </c:pt>
                <c:pt idx="2">
                  <c:v>1187.98</c:v>
                </c:pt>
                <c:pt idx="3">
                  <c:v>1209.31</c:v>
                </c:pt>
                <c:pt idx="4">
                  <c:v>1214.45</c:v>
                </c:pt>
                <c:pt idx="5">
                  <c:v>1223.6600000000001</c:v>
                </c:pt>
                <c:pt idx="6">
                  <c:v>1232.47</c:v>
                </c:pt>
                <c:pt idx="7">
                  <c:v>1241.42</c:v>
                </c:pt>
                <c:pt idx="8">
                  <c:v>1248</c:v>
                </c:pt>
                <c:pt idx="9">
                  <c:v>1267.32</c:v>
                </c:pt>
                <c:pt idx="10">
                  <c:v>1300.97</c:v>
                </c:pt>
                <c:pt idx="11">
                  <c:v>1317.38</c:v>
                </c:pt>
                <c:pt idx="12">
                  <c:v>1353.46</c:v>
                </c:pt>
                <c:pt idx="13">
                  <c:v>1414.93</c:v>
                </c:pt>
                <c:pt idx="14">
                  <c:v>1462.7</c:v>
                </c:pt>
                <c:pt idx="15">
                  <c:v>1492.59</c:v>
                </c:pt>
                <c:pt idx="16">
                  <c:v>1546.96</c:v>
                </c:pt>
                <c:pt idx="17">
                  <c:v>1618.84</c:v>
                </c:pt>
                <c:pt idx="18">
                  <c:v>1678.11</c:v>
                </c:pt>
                <c:pt idx="19">
                  <c:v>1724.64</c:v>
                </c:pt>
                <c:pt idx="20">
                  <c:v>1739.87</c:v>
                </c:pt>
                <c:pt idx="21">
                  <c:v>1736.67</c:v>
                </c:pt>
                <c:pt idx="22">
                  <c:v>1755.27</c:v>
                </c:pt>
                <c:pt idx="23">
                  <c:v>1803.99</c:v>
                </c:pt>
                <c:pt idx="24">
                  <c:v>1860.53</c:v>
                </c:pt>
                <c:pt idx="25">
                  <c:v>1924.52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F3-4A52-9624-7FE63DB728D1}"/>
            </c:ext>
          </c:extLst>
        </c:ser>
        <c:ser>
          <c:idx val="2"/>
          <c:order val="2"/>
          <c:tx>
            <c:strRef>
              <c:f>'Abb LGR'!$B$28</c:f>
              <c:strCache>
                <c:ptCount val="1"/>
                <c:pt idx="0">
                  <c:v>NWS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  <a:effectLst/>
          </c:spPr>
          <c:cat>
            <c:numRef>
              <c:f>'Abb LGR'!$C$21:$AB$21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'Abb LGR'!$C$28:$AB$28</c:f>
              <c:numCache>
                <c:formatCode>#,##0</c:formatCode>
                <c:ptCount val="26"/>
                <c:pt idx="0">
                  <c:v>1633.16</c:v>
                </c:pt>
                <c:pt idx="1">
                  <c:v>1483.42</c:v>
                </c:pt>
                <c:pt idx="2">
                  <c:v>1331.9299999999998</c:v>
                </c:pt>
                <c:pt idx="3">
                  <c:v>1231.3000000000002</c:v>
                </c:pt>
                <c:pt idx="4">
                  <c:v>1196.7800000000004</c:v>
                </c:pt>
                <c:pt idx="5">
                  <c:v>1282.6099999999994</c:v>
                </c:pt>
                <c:pt idx="6">
                  <c:v>1457.1500000000003</c:v>
                </c:pt>
                <c:pt idx="7">
                  <c:v>1268.0299999999997</c:v>
                </c:pt>
                <c:pt idx="8">
                  <c:v>1233.6400000000003</c:v>
                </c:pt>
                <c:pt idx="9">
                  <c:v>1340.4499999999996</c:v>
                </c:pt>
                <c:pt idx="10">
                  <c:v>910.35000000000014</c:v>
                </c:pt>
                <c:pt idx="11">
                  <c:v>1077.7099999999996</c:v>
                </c:pt>
                <c:pt idx="12">
                  <c:v>1429.37</c:v>
                </c:pt>
                <c:pt idx="13">
                  <c:v>1354.0099999999995</c:v>
                </c:pt>
                <c:pt idx="14">
                  <c:v>787.37999999999943</c:v>
                </c:pt>
                <c:pt idx="15">
                  <c:v>1079.8299999999997</c:v>
                </c:pt>
                <c:pt idx="16">
                  <c:v>1470.0900000000001</c:v>
                </c:pt>
                <c:pt idx="17">
                  <c:v>1362.4399999999998</c:v>
                </c:pt>
                <c:pt idx="18">
                  <c:v>1075.72</c:v>
                </c:pt>
                <c:pt idx="19">
                  <c:v>1004.5699999999999</c:v>
                </c:pt>
                <c:pt idx="20">
                  <c:v>965.04</c:v>
                </c:pt>
                <c:pt idx="21">
                  <c:v>1125.2399999999998</c:v>
                </c:pt>
                <c:pt idx="22">
                  <c:v>1471.3799999999997</c:v>
                </c:pt>
                <c:pt idx="23">
                  <c:v>1319.6699999999998</c:v>
                </c:pt>
                <c:pt idx="24">
                  <c:v>1199.8900000000001</c:v>
                </c:pt>
                <c:pt idx="25">
                  <c:v>1173.4299999999998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F3-4A52-9624-7FE63DB728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632320"/>
        <c:axId val="148633856"/>
      </c:areaChart>
      <c:catAx>
        <c:axId val="148632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de-DE"/>
          </a:p>
        </c:txPr>
        <c:crossAx val="148633856"/>
        <c:crosses val="autoZero"/>
        <c:auto val="1"/>
        <c:lblAlgn val="ctr"/>
        <c:lblOffset val="100"/>
        <c:noMultiLvlLbl val="0"/>
      </c:catAx>
      <c:valAx>
        <c:axId val="14863385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US"/>
                  <a:t>Mio. €</a:t>
                </a:r>
              </a:p>
            </c:rich>
          </c:tx>
          <c:layout>
            <c:manualLayout>
              <c:xMode val="edge"/>
              <c:yMode val="edge"/>
              <c:x val="1.6666666666666666E-2"/>
              <c:y val="0.435091134441528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de-DE"/>
          </a:p>
        </c:txPr>
        <c:crossAx val="1486323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731617485926641"/>
          <c:y val="6.4626889529281334E-2"/>
          <c:w val="0.55760766423357666"/>
          <c:h val="7.1470528455284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latin typeface="Century Gothic" panose="020B0502020202020204" pitchFamily="34" charset="0"/>
        </a:defRPr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014987117928976"/>
          <c:y val="8.3892629859623716E-2"/>
          <c:w val="0.48353766706114298"/>
          <c:h val="0.786340026773761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'Abb_BWS nom+real'!$C$85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'Abb_BWS nom+real'!$B$86:$B$93</c:f>
              <c:strCache>
                <c:ptCount val="8"/>
                <c:pt idx="0">
                  <c:v>Beherbergung (I55)</c:v>
                </c:pt>
                <c:pt idx="1">
                  <c:v>Gastronomie (I56)</c:v>
                </c:pt>
                <c:pt idx="2">
                  <c:v>EH mit Nahrungsmitteln und Getränken</c:v>
                </c:pt>
                <c:pt idx="3">
                  <c:v>Handel (vor- und nachgelagerte Bereiche) ohne EH</c:v>
                </c:pt>
                <c:pt idx="4">
                  <c:v>Getränkeherstellung (C11)</c:v>
                </c:pt>
                <c:pt idx="5">
                  <c:v>Herstellung von Nahrungmitteln (C10 ohne C109)</c:v>
                </c:pt>
                <c:pt idx="6">
                  <c:v>Landwirtschaftlicher Kernbereich (A01, A03)</c:v>
                </c:pt>
                <c:pt idx="7">
                  <c:v>Vorgelagerte Wirtschaftsbereiche (ohne Handel)</c:v>
                </c:pt>
              </c:strCache>
            </c:strRef>
          </c:cat>
          <c:val>
            <c:numRef>
              <c:f>'Abb_BWS nom+real'!$C$86:$C$93</c:f>
              <c:numCache>
                <c:formatCode>#,##0.0</c:formatCode>
                <c:ptCount val="8"/>
                <c:pt idx="0">
                  <c:v>5.3082702570650104</c:v>
                </c:pt>
                <c:pt idx="1">
                  <c:v>5.0424456932423993</c:v>
                </c:pt>
                <c:pt idx="2">
                  <c:v>4.5247096389203714</c:v>
                </c:pt>
                <c:pt idx="3">
                  <c:v>3.2103861600408736</c:v>
                </c:pt>
                <c:pt idx="4" formatCode="0.0">
                  <c:v>1.7855069995234292</c:v>
                </c:pt>
                <c:pt idx="5" formatCode="0.0">
                  <c:v>3.9920302965545047</c:v>
                </c:pt>
                <c:pt idx="6">
                  <c:v>3.0777199065765539</c:v>
                </c:pt>
                <c:pt idx="7">
                  <c:v>0.77639051185602148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FB-4C47-AE06-20BD412B0CFE}"/>
            </c:ext>
          </c:extLst>
        </c:ser>
        <c:ser>
          <c:idx val="1"/>
          <c:order val="1"/>
          <c:tx>
            <c:strRef>
              <c:f>'Abb_BWS nom+real'!$D$85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'Abb_BWS nom+real'!$B$86:$B$93</c:f>
              <c:strCache>
                <c:ptCount val="8"/>
                <c:pt idx="0">
                  <c:v>Beherbergung (I55)</c:v>
                </c:pt>
                <c:pt idx="1">
                  <c:v>Gastronomie (I56)</c:v>
                </c:pt>
                <c:pt idx="2">
                  <c:v>EH mit Nahrungsmitteln und Getränken</c:v>
                </c:pt>
                <c:pt idx="3">
                  <c:v>Handel (vor- und nachgelagerte Bereiche) ohne EH</c:v>
                </c:pt>
                <c:pt idx="4">
                  <c:v>Getränkeherstellung (C11)</c:v>
                </c:pt>
                <c:pt idx="5">
                  <c:v>Herstellung von Nahrungmitteln (C10 ohne C109)</c:v>
                </c:pt>
                <c:pt idx="6">
                  <c:v>Landwirtschaftlicher Kernbereich (A01, A03)</c:v>
                </c:pt>
                <c:pt idx="7">
                  <c:v>Vorgelagerte Wirtschaftsbereiche (ohne Handel)</c:v>
                </c:pt>
              </c:strCache>
            </c:strRef>
          </c:cat>
          <c:val>
            <c:numRef>
              <c:f>'Abb_BWS nom+real'!$D$86:$D$93</c:f>
              <c:numCache>
                <c:formatCode>#,##0.0</c:formatCode>
                <c:ptCount val="8"/>
                <c:pt idx="0">
                  <c:v>3.7951580646047067</c:v>
                </c:pt>
                <c:pt idx="1">
                  <c:v>3.3762223016184953</c:v>
                </c:pt>
                <c:pt idx="2">
                  <c:v>3.1346618241874689</c:v>
                </c:pt>
                <c:pt idx="3">
                  <c:v>2.881421234687128</c:v>
                </c:pt>
                <c:pt idx="4" formatCode="0.0">
                  <c:v>0.83873422044752421</c:v>
                </c:pt>
                <c:pt idx="5" formatCode="0.0">
                  <c:v>3.5287637941201799</c:v>
                </c:pt>
                <c:pt idx="6">
                  <c:v>2.7997809382571126</c:v>
                </c:pt>
                <c:pt idx="7">
                  <c:v>0.59021796759085787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FB-4C47-AE06-20BD412B0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9014400"/>
        <c:axId val="149015936"/>
      </c:barChart>
      <c:catAx>
        <c:axId val="1490144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de-DE"/>
          </a:p>
        </c:txPr>
        <c:crossAx val="149015936"/>
        <c:crosses val="autoZero"/>
        <c:auto val="1"/>
        <c:lblAlgn val="ctr"/>
        <c:lblOffset val="100"/>
        <c:noMultiLvlLbl val="0"/>
      </c:catAx>
      <c:valAx>
        <c:axId val="149015936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US"/>
                  <a:t>Mrd. €, real zu Preisen von 2015</a:t>
                </a:r>
              </a:p>
            </c:rich>
          </c:tx>
          <c:layout>
            <c:manualLayout>
              <c:xMode val="edge"/>
              <c:yMode val="edge"/>
              <c:x val="0.5790265889453452"/>
              <c:y val="0.943380856760374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de-DE"/>
          </a:p>
        </c:txPr>
        <c:crossAx val="14901440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3504435129641219"/>
          <c:y val="2.3483365949119372E-2"/>
          <c:w val="0.14354762769284676"/>
          <c:h val="6.04092639105043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 b="1">
          <a:latin typeface="Century Gothic" panose="020B0502020202020204" pitchFamily="34" charset="0"/>
        </a:defRPr>
      </a:pPr>
      <a:endParaRPr lang="de-DE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014987117928976"/>
          <c:y val="8.3892629859623716E-2"/>
          <c:w val="0.48353766706114298"/>
          <c:h val="0.786340026773761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'Abb_BWS nom+real'!$C$85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'Abb_BWS nom+real'!$B$86:$B$93</c:f>
              <c:strCache>
                <c:ptCount val="8"/>
                <c:pt idx="0">
                  <c:v>Beherbergung (I55)</c:v>
                </c:pt>
                <c:pt idx="1">
                  <c:v>Gastronomie (I56)</c:v>
                </c:pt>
                <c:pt idx="2">
                  <c:v>EH mit Nahrungsmitteln und Getränken</c:v>
                </c:pt>
                <c:pt idx="3">
                  <c:v>Handel (vor- und nachgelagerte Bereiche) ohne EH</c:v>
                </c:pt>
                <c:pt idx="4">
                  <c:v>Getränkeherstellung (C11)</c:v>
                </c:pt>
                <c:pt idx="5">
                  <c:v>Herstellung von Nahrungmitteln (C10 ohne C109)</c:v>
                </c:pt>
                <c:pt idx="6">
                  <c:v>Landwirtschaftlicher Kernbereich (A01, A03)</c:v>
                </c:pt>
                <c:pt idx="7">
                  <c:v>Vorgelagerte Wirtschaftsbereiche (ohne Handel)</c:v>
                </c:pt>
              </c:strCache>
            </c:strRef>
          </c:cat>
          <c:val>
            <c:numRef>
              <c:f>'Abb_BWS nom+real'!$C$86:$C$93</c:f>
              <c:numCache>
                <c:formatCode>#,##0.0</c:formatCode>
                <c:ptCount val="8"/>
                <c:pt idx="0">
                  <c:v>5.3082702570650104</c:v>
                </c:pt>
                <c:pt idx="1">
                  <c:v>5.0424456932423993</c:v>
                </c:pt>
                <c:pt idx="2">
                  <c:v>4.5247096389203714</c:v>
                </c:pt>
                <c:pt idx="3">
                  <c:v>3.2103861600408736</c:v>
                </c:pt>
                <c:pt idx="4" formatCode="0.0">
                  <c:v>1.7855069995234292</c:v>
                </c:pt>
                <c:pt idx="5" formatCode="0.0">
                  <c:v>3.9920302965545047</c:v>
                </c:pt>
                <c:pt idx="6">
                  <c:v>3.0777199065765539</c:v>
                </c:pt>
                <c:pt idx="7">
                  <c:v>0.77639051185602148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FB-4C47-AE06-20BD412B0CFE}"/>
            </c:ext>
          </c:extLst>
        </c:ser>
        <c:ser>
          <c:idx val="1"/>
          <c:order val="1"/>
          <c:tx>
            <c:strRef>
              <c:f>'Abb_BWS nom+real'!$D$85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'Abb_BWS nom+real'!$B$86:$B$93</c:f>
              <c:strCache>
                <c:ptCount val="8"/>
                <c:pt idx="0">
                  <c:v>Beherbergung (I55)</c:v>
                </c:pt>
                <c:pt idx="1">
                  <c:v>Gastronomie (I56)</c:v>
                </c:pt>
                <c:pt idx="2">
                  <c:v>EH mit Nahrungsmitteln und Getränken</c:v>
                </c:pt>
                <c:pt idx="3">
                  <c:v>Handel (vor- und nachgelagerte Bereiche) ohne EH</c:v>
                </c:pt>
                <c:pt idx="4">
                  <c:v>Getränkeherstellung (C11)</c:v>
                </c:pt>
                <c:pt idx="5">
                  <c:v>Herstellung von Nahrungmitteln (C10 ohne C109)</c:v>
                </c:pt>
                <c:pt idx="6">
                  <c:v>Landwirtschaftlicher Kernbereich (A01, A03)</c:v>
                </c:pt>
                <c:pt idx="7">
                  <c:v>Vorgelagerte Wirtschaftsbereiche (ohne Handel)</c:v>
                </c:pt>
              </c:strCache>
            </c:strRef>
          </c:cat>
          <c:val>
            <c:numRef>
              <c:f>'Abb_BWS nom+real'!$D$86:$D$93</c:f>
              <c:numCache>
                <c:formatCode>#,##0.0</c:formatCode>
                <c:ptCount val="8"/>
                <c:pt idx="0">
                  <c:v>3.7951580646047067</c:v>
                </c:pt>
                <c:pt idx="1">
                  <c:v>3.3762223016184953</c:v>
                </c:pt>
                <c:pt idx="2">
                  <c:v>3.1346618241874689</c:v>
                </c:pt>
                <c:pt idx="3">
                  <c:v>2.881421234687128</c:v>
                </c:pt>
                <c:pt idx="4" formatCode="0.0">
                  <c:v>0.83873422044752421</c:v>
                </c:pt>
                <c:pt idx="5" formatCode="0.0">
                  <c:v>3.5287637941201799</c:v>
                </c:pt>
                <c:pt idx="6">
                  <c:v>2.7997809382571126</c:v>
                </c:pt>
                <c:pt idx="7">
                  <c:v>0.59021796759085787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FB-4C47-AE06-20BD412B0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9195392"/>
        <c:axId val="149213568"/>
      </c:barChart>
      <c:catAx>
        <c:axId val="149195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de-DE"/>
          </a:p>
        </c:txPr>
        <c:crossAx val="149213568"/>
        <c:crosses val="autoZero"/>
        <c:auto val="1"/>
        <c:lblAlgn val="ctr"/>
        <c:lblOffset val="100"/>
        <c:noMultiLvlLbl val="0"/>
      </c:catAx>
      <c:valAx>
        <c:axId val="14921356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US"/>
                  <a:t>Mrd. €, real zu Preisen von 2015</a:t>
                </a:r>
              </a:p>
            </c:rich>
          </c:tx>
          <c:layout>
            <c:manualLayout>
              <c:xMode val="edge"/>
              <c:yMode val="edge"/>
              <c:x val="0.5790265889453452"/>
              <c:y val="0.943380856760374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de-DE"/>
          </a:p>
        </c:txPr>
        <c:crossAx val="14919539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3504435129641219"/>
          <c:y val="2.3483365949119372E-2"/>
          <c:w val="0.14354762769284676"/>
          <c:h val="6.04092639105043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 b="1">
          <a:latin typeface="Century Gothic" panose="020B0502020202020204" pitchFamily="34" charset="0"/>
        </a:defRPr>
      </a:pPr>
      <a:endParaRPr lang="de-DE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'100er'!$B$4</c:f>
              <c:strCache>
                <c:ptCount val="1"/>
                <c:pt idx="0">
                  <c:v>Steuern (netto)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'100er'!$C$2:$F$2</c:f>
              <c:strCache>
                <c:ptCount val="4"/>
                <c:pt idx="0">
                  <c:v>Agrargüter</c:v>
                </c:pt>
                <c:pt idx="1">
                  <c:v>Nahrungs- und Futtermittel</c:v>
                </c:pt>
                <c:pt idx="2">
                  <c:v>Beherbergungsdienstleistungen</c:v>
                </c:pt>
                <c:pt idx="3">
                  <c:v>Gastronomiedienstleistungen</c:v>
                </c:pt>
              </c:strCache>
            </c:strRef>
          </c:cat>
          <c:val>
            <c:numRef>
              <c:f>'100er'!$C$4:$F$4</c:f>
              <c:numCache>
                <c:formatCode>0.00</c:formatCode>
                <c:ptCount val="4"/>
                <c:pt idx="0">
                  <c:v>10.89</c:v>
                </c:pt>
                <c:pt idx="1">
                  <c:v>10.65</c:v>
                </c:pt>
                <c:pt idx="2">
                  <c:v>11.09</c:v>
                </c:pt>
                <c:pt idx="3">
                  <c:v>13.049999999999999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21-4653-A80E-555913171B51}"/>
            </c:ext>
          </c:extLst>
        </c:ser>
        <c:ser>
          <c:idx val="1"/>
          <c:order val="1"/>
          <c:tx>
            <c:strRef>
              <c:f>'100er'!$B$5</c:f>
              <c:strCache>
                <c:ptCount val="1"/>
                <c:pt idx="0">
                  <c:v>Importe direkt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'100er'!$C$2:$F$2</c:f>
              <c:strCache>
                <c:ptCount val="4"/>
                <c:pt idx="0">
                  <c:v>Agrargüter</c:v>
                </c:pt>
                <c:pt idx="1">
                  <c:v>Nahrungs- und Futtermittel</c:v>
                </c:pt>
                <c:pt idx="2">
                  <c:v>Beherbergungsdienstleistungen</c:v>
                </c:pt>
                <c:pt idx="3">
                  <c:v>Gastronomiedienstleistungen</c:v>
                </c:pt>
              </c:strCache>
            </c:strRef>
          </c:cat>
          <c:val>
            <c:numRef>
              <c:f>'100er'!$C$5:$F$5</c:f>
              <c:numCache>
                <c:formatCode>0.00</c:formatCode>
                <c:ptCount val="4"/>
                <c:pt idx="0">
                  <c:v>32.979999999999997</c:v>
                </c:pt>
                <c:pt idx="1">
                  <c:v>28.03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21-4653-A80E-555913171B51}"/>
            </c:ext>
          </c:extLst>
        </c:ser>
        <c:ser>
          <c:idx val="2"/>
          <c:order val="2"/>
          <c:tx>
            <c:strRef>
              <c:f>'100er'!$B$6</c:f>
              <c:strCache>
                <c:ptCount val="1"/>
                <c:pt idx="0">
                  <c:v>Importe  indirekt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'100er'!$C$2:$F$2</c:f>
              <c:strCache>
                <c:ptCount val="4"/>
                <c:pt idx="0">
                  <c:v>Agrargüter</c:v>
                </c:pt>
                <c:pt idx="1">
                  <c:v>Nahrungs- und Futtermittel</c:v>
                </c:pt>
                <c:pt idx="2">
                  <c:v>Beherbergungsdienstleistungen</c:v>
                </c:pt>
                <c:pt idx="3">
                  <c:v>Gastronomiedienstleistungen</c:v>
                </c:pt>
              </c:strCache>
            </c:strRef>
          </c:cat>
          <c:val>
            <c:numRef>
              <c:f>'100er'!$C$6:$F$6</c:f>
              <c:numCache>
                <c:formatCode>0.00</c:formatCode>
                <c:ptCount val="4"/>
                <c:pt idx="0">
                  <c:v>10.59</c:v>
                </c:pt>
                <c:pt idx="1">
                  <c:v>15.31</c:v>
                </c:pt>
                <c:pt idx="2">
                  <c:v>10.6</c:v>
                </c:pt>
                <c:pt idx="3">
                  <c:v>13.35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21-4653-A80E-555913171B51}"/>
            </c:ext>
          </c:extLst>
        </c:ser>
        <c:ser>
          <c:idx val="3"/>
          <c:order val="3"/>
          <c:tx>
            <c:strRef>
              <c:f>'100er'!$B$7</c:f>
              <c:strCache>
                <c:ptCount val="1"/>
                <c:pt idx="0">
                  <c:v>Wertschöpfung in Österreich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'100er'!$C$2:$F$2</c:f>
              <c:strCache>
                <c:ptCount val="4"/>
                <c:pt idx="0">
                  <c:v>Agrargüter</c:v>
                </c:pt>
                <c:pt idx="1">
                  <c:v>Nahrungs- und Futtermittel</c:v>
                </c:pt>
                <c:pt idx="2">
                  <c:v>Beherbergungsdienstleistungen</c:v>
                </c:pt>
                <c:pt idx="3">
                  <c:v>Gastronomiedienstleistungen</c:v>
                </c:pt>
              </c:strCache>
            </c:strRef>
          </c:cat>
          <c:val>
            <c:numRef>
              <c:f>'100er'!$C$7:$F$7</c:f>
              <c:numCache>
                <c:formatCode>0.00</c:formatCode>
                <c:ptCount val="4"/>
                <c:pt idx="0">
                  <c:v>45.54</c:v>
                </c:pt>
                <c:pt idx="1">
                  <c:v>46.01</c:v>
                </c:pt>
                <c:pt idx="2">
                  <c:v>78.31</c:v>
                </c:pt>
                <c:pt idx="3">
                  <c:v>73.61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21-4653-A80E-555913171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49321600"/>
        <c:axId val="149323136"/>
      </c:barChart>
      <c:catAx>
        <c:axId val="149321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de-DE"/>
          </a:p>
        </c:txPr>
        <c:crossAx val="149323136"/>
        <c:crosses val="autoZero"/>
        <c:auto val="1"/>
        <c:lblAlgn val="ctr"/>
        <c:lblOffset val="100"/>
        <c:noMultiLvlLbl val="0"/>
      </c:catAx>
      <c:valAx>
        <c:axId val="149323136"/>
        <c:scaling>
          <c:orientation val="minMax"/>
          <c:max val="100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US"/>
                  <a:t>Euro</a:t>
                </a:r>
              </a:p>
            </c:rich>
          </c:tx>
          <c:layout>
            <c:manualLayout>
              <c:xMode val="edge"/>
              <c:yMode val="edge"/>
              <c:x val="0.58631179654347576"/>
              <c:y val="0.922333743212699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de-DE"/>
          </a:p>
        </c:txPr>
        <c:crossAx val="14932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1">
          <a:latin typeface="Century Gothic" panose="020B0502020202020204" pitchFamily="34" charset="0"/>
        </a:defRPr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'100er'!$B$4</c:f>
              <c:strCache>
                <c:ptCount val="1"/>
                <c:pt idx="0">
                  <c:v>Steuern (netto)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'100er'!$C$2:$F$2</c:f>
              <c:strCache>
                <c:ptCount val="4"/>
                <c:pt idx="0">
                  <c:v>Agrargüter</c:v>
                </c:pt>
                <c:pt idx="1">
                  <c:v>Nahrungs- und Futtermittel</c:v>
                </c:pt>
                <c:pt idx="2">
                  <c:v>Beherbergungsdienstleistungen</c:v>
                </c:pt>
                <c:pt idx="3">
                  <c:v>Gastronomiedienstleistungen</c:v>
                </c:pt>
              </c:strCache>
            </c:strRef>
          </c:cat>
          <c:val>
            <c:numRef>
              <c:f>'100er'!$C$4:$F$4</c:f>
              <c:numCache>
                <c:formatCode>0.00</c:formatCode>
                <c:ptCount val="4"/>
                <c:pt idx="0">
                  <c:v>10.89</c:v>
                </c:pt>
                <c:pt idx="1">
                  <c:v>10.65</c:v>
                </c:pt>
                <c:pt idx="2">
                  <c:v>11.09</c:v>
                </c:pt>
                <c:pt idx="3">
                  <c:v>13.049999999999999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21-4653-A80E-555913171B51}"/>
            </c:ext>
          </c:extLst>
        </c:ser>
        <c:ser>
          <c:idx val="1"/>
          <c:order val="1"/>
          <c:tx>
            <c:strRef>
              <c:f>'100er'!$B$5</c:f>
              <c:strCache>
                <c:ptCount val="1"/>
                <c:pt idx="0">
                  <c:v>Importe direkt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'100er'!$C$2:$F$2</c:f>
              <c:strCache>
                <c:ptCount val="4"/>
                <c:pt idx="0">
                  <c:v>Agrargüter</c:v>
                </c:pt>
                <c:pt idx="1">
                  <c:v>Nahrungs- und Futtermittel</c:v>
                </c:pt>
                <c:pt idx="2">
                  <c:v>Beherbergungsdienstleistungen</c:v>
                </c:pt>
                <c:pt idx="3">
                  <c:v>Gastronomiedienstleistungen</c:v>
                </c:pt>
              </c:strCache>
            </c:strRef>
          </c:cat>
          <c:val>
            <c:numRef>
              <c:f>'100er'!$C$5:$F$5</c:f>
              <c:numCache>
                <c:formatCode>0.00</c:formatCode>
                <c:ptCount val="4"/>
                <c:pt idx="0">
                  <c:v>32.979999999999997</c:v>
                </c:pt>
                <c:pt idx="1">
                  <c:v>28.03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21-4653-A80E-555913171B51}"/>
            </c:ext>
          </c:extLst>
        </c:ser>
        <c:ser>
          <c:idx val="2"/>
          <c:order val="2"/>
          <c:tx>
            <c:strRef>
              <c:f>'100er'!$B$6</c:f>
              <c:strCache>
                <c:ptCount val="1"/>
                <c:pt idx="0">
                  <c:v>Importe  indirekt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'100er'!$C$2:$F$2</c:f>
              <c:strCache>
                <c:ptCount val="4"/>
                <c:pt idx="0">
                  <c:v>Agrargüter</c:v>
                </c:pt>
                <c:pt idx="1">
                  <c:v>Nahrungs- und Futtermittel</c:v>
                </c:pt>
                <c:pt idx="2">
                  <c:v>Beherbergungsdienstleistungen</c:v>
                </c:pt>
                <c:pt idx="3">
                  <c:v>Gastronomiedienstleistungen</c:v>
                </c:pt>
              </c:strCache>
            </c:strRef>
          </c:cat>
          <c:val>
            <c:numRef>
              <c:f>'100er'!$C$6:$F$6</c:f>
              <c:numCache>
                <c:formatCode>0.00</c:formatCode>
                <c:ptCount val="4"/>
                <c:pt idx="0">
                  <c:v>10.59</c:v>
                </c:pt>
                <c:pt idx="1">
                  <c:v>15.31</c:v>
                </c:pt>
                <c:pt idx="2">
                  <c:v>10.6</c:v>
                </c:pt>
                <c:pt idx="3">
                  <c:v>13.35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21-4653-A80E-555913171B51}"/>
            </c:ext>
          </c:extLst>
        </c:ser>
        <c:ser>
          <c:idx val="3"/>
          <c:order val="3"/>
          <c:tx>
            <c:strRef>
              <c:f>'100er'!$B$7</c:f>
              <c:strCache>
                <c:ptCount val="1"/>
                <c:pt idx="0">
                  <c:v>Wertschöpfung in Österreich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'100er'!$C$2:$F$2</c:f>
              <c:strCache>
                <c:ptCount val="4"/>
                <c:pt idx="0">
                  <c:v>Agrargüter</c:v>
                </c:pt>
                <c:pt idx="1">
                  <c:v>Nahrungs- und Futtermittel</c:v>
                </c:pt>
                <c:pt idx="2">
                  <c:v>Beherbergungsdienstleistungen</c:v>
                </c:pt>
                <c:pt idx="3">
                  <c:v>Gastronomiedienstleistungen</c:v>
                </c:pt>
              </c:strCache>
            </c:strRef>
          </c:cat>
          <c:val>
            <c:numRef>
              <c:f>'100er'!$C$7:$F$7</c:f>
              <c:numCache>
                <c:formatCode>0.00</c:formatCode>
                <c:ptCount val="4"/>
                <c:pt idx="0">
                  <c:v>45.54</c:v>
                </c:pt>
                <c:pt idx="1">
                  <c:v>46.01</c:v>
                </c:pt>
                <c:pt idx="2">
                  <c:v>78.31</c:v>
                </c:pt>
                <c:pt idx="3">
                  <c:v>73.61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21-4653-A80E-555913171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49390848"/>
        <c:axId val="149392384"/>
      </c:barChart>
      <c:catAx>
        <c:axId val="149390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de-DE"/>
          </a:p>
        </c:txPr>
        <c:crossAx val="149392384"/>
        <c:crosses val="autoZero"/>
        <c:auto val="1"/>
        <c:lblAlgn val="ctr"/>
        <c:lblOffset val="100"/>
        <c:noMultiLvlLbl val="0"/>
      </c:catAx>
      <c:valAx>
        <c:axId val="149392384"/>
        <c:scaling>
          <c:orientation val="minMax"/>
          <c:max val="100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US"/>
                  <a:t>Euro</a:t>
                </a:r>
              </a:p>
            </c:rich>
          </c:tx>
          <c:layout>
            <c:manualLayout>
              <c:xMode val="edge"/>
              <c:yMode val="edge"/>
              <c:x val="0.58631179654347576"/>
              <c:y val="0.922333743212699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de-DE"/>
          </a:p>
        </c:txPr>
        <c:crossAx val="14939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1">
          <a:latin typeface="Century Gothic" panose="020B0502020202020204" pitchFamily="34" charset="0"/>
        </a:defRPr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Wertschöpfungsanteile2017!$M$89</c:f>
              <c:strCache>
                <c:ptCount val="1"/>
                <c:pt idx="0">
                  <c:v>Agrargüter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Wertschöpfungsanteile2017!$L$90:$L$104</c:f>
              <c:strCache>
                <c:ptCount val="15"/>
                <c:pt idx="0">
                  <c:v>Landwirtschaft</c:v>
                </c:pt>
                <c:pt idx="1">
                  <c:v>and. Güter</c:v>
                </c:pt>
                <c:pt idx="2">
                  <c:v>Nahrungs- und Futtermittelherstelllung</c:v>
                </c:pt>
                <c:pt idx="3">
                  <c:v>Energie, Chemie</c:v>
                </c:pt>
                <c:pt idx="4">
                  <c:v>Metall, Maschinen, Möbel</c:v>
                </c:pt>
                <c:pt idx="5">
                  <c:v>Reparatur, Maschinenhandel</c:v>
                </c:pt>
                <c:pt idx="6">
                  <c:v>Strom, Gas, Wärme</c:v>
                </c:pt>
                <c:pt idx="7">
                  <c:v>Wasser, Abwasser</c:v>
                </c:pt>
                <c:pt idx="8">
                  <c:v>Bau</c:v>
                </c:pt>
                <c:pt idx="9">
                  <c:v>Groß- und Einzelhandel</c:v>
                </c:pt>
                <c:pt idx="10">
                  <c:v>Transport, Lager, Post</c:v>
                </c:pt>
                <c:pt idx="11">
                  <c:v>Beherbergung und Gastronomie</c:v>
                </c:pt>
                <c:pt idx="12">
                  <c:v>versch. Dienstleistungen, Verwaltung</c:v>
                </c:pt>
                <c:pt idx="13">
                  <c:v>Banken, Versicherung, Telekommunikation, EDV</c:v>
                </c:pt>
                <c:pt idx="14">
                  <c:v>Immobilien, Leasing</c:v>
                </c:pt>
              </c:strCache>
            </c:strRef>
          </c:cat>
          <c:val>
            <c:numRef>
              <c:f>Wertschöpfungsanteile2017!$M$90:$M$104</c:f>
              <c:numCache>
                <c:formatCode>#,##0.00</c:formatCode>
                <c:ptCount val="15"/>
                <c:pt idx="0">
                  <c:v>11.25</c:v>
                </c:pt>
                <c:pt idx="1">
                  <c:v>0.41000000000000003</c:v>
                </c:pt>
                <c:pt idx="2">
                  <c:v>0.63</c:v>
                </c:pt>
                <c:pt idx="3">
                  <c:v>0.52</c:v>
                </c:pt>
                <c:pt idx="4">
                  <c:v>0.73</c:v>
                </c:pt>
                <c:pt idx="5">
                  <c:v>1.27</c:v>
                </c:pt>
                <c:pt idx="6">
                  <c:v>0.4</c:v>
                </c:pt>
                <c:pt idx="7">
                  <c:v>0.30000000000000004</c:v>
                </c:pt>
                <c:pt idx="8">
                  <c:v>0.89999999999999991</c:v>
                </c:pt>
                <c:pt idx="9">
                  <c:v>19.45</c:v>
                </c:pt>
                <c:pt idx="10">
                  <c:v>1.44</c:v>
                </c:pt>
                <c:pt idx="11">
                  <c:v>0.28999999999999998</c:v>
                </c:pt>
                <c:pt idx="12">
                  <c:v>3.4699999999999993</c:v>
                </c:pt>
                <c:pt idx="13">
                  <c:v>1.66</c:v>
                </c:pt>
                <c:pt idx="14">
                  <c:v>2.84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19-41C8-80FC-9F665BD61F68}"/>
            </c:ext>
          </c:extLst>
        </c:ser>
        <c:ser>
          <c:idx val="1"/>
          <c:order val="1"/>
          <c:tx>
            <c:strRef>
              <c:f>Wertschöpfungsanteile2017!$N$89</c:f>
              <c:strCache>
                <c:ptCount val="1"/>
                <c:pt idx="0">
                  <c:v>Nahrungsmittel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Wertschöpfungsanteile2017!$L$90:$L$104</c:f>
              <c:strCache>
                <c:ptCount val="15"/>
                <c:pt idx="0">
                  <c:v>Landwirtschaft</c:v>
                </c:pt>
                <c:pt idx="1">
                  <c:v>and. Güter</c:v>
                </c:pt>
                <c:pt idx="2">
                  <c:v>Nahrungs- und Futtermittelherstelllung</c:v>
                </c:pt>
                <c:pt idx="3">
                  <c:v>Energie, Chemie</c:v>
                </c:pt>
                <c:pt idx="4">
                  <c:v>Metall, Maschinen, Möbel</c:v>
                </c:pt>
                <c:pt idx="5">
                  <c:v>Reparatur, Maschinenhandel</c:v>
                </c:pt>
                <c:pt idx="6">
                  <c:v>Strom, Gas, Wärme</c:v>
                </c:pt>
                <c:pt idx="7">
                  <c:v>Wasser, Abwasser</c:v>
                </c:pt>
                <c:pt idx="8">
                  <c:v>Bau</c:v>
                </c:pt>
                <c:pt idx="9">
                  <c:v>Groß- und Einzelhandel</c:v>
                </c:pt>
                <c:pt idx="10">
                  <c:v>Transport, Lager, Post</c:v>
                </c:pt>
                <c:pt idx="11">
                  <c:v>Beherbergung und Gastronomie</c:v>
                </c:pt>
                <c:pt idx="12">
                  <c:v>versch. Dienstleistungen, Verwaltung</c:v>
                </c:pt>
                <c:pt idx="13">
                  <c:v>Banken, Versicherung, Telekommunikation, EDV</c:v>
                </c:pt>
                <c:pt idx="14">
                  <c:v>Immobilien, Leasing</c:v>
                </c:pt>
              </c:strCache>
            </c:strRef>
          </c:cat>
          <c:val>
            <c:numRef>
              <c:f>Wertschöpfungsanteile2017!$N$90:$N$104</c:f>
              <c:numCache>
                <c:formatCode>#,##0.00</c:formatCode>
                <c:ptCount val="15"/>
                <c:pt idx="0">
                  <c:v>3.67</c:v>
                </c:pt>
                <c:pt idx="1">
                  <c:v>0.58000000000000007</c:v>
                </c:pt>
                <c:pt idx="2">
                  <c:v>9.01</c:v>
                </c:pt>
                <c:pt idx="3">
                  <c:v>0.60000000000000009</c:v>
                </c:pt>
                <c:pt idx="4">
                  <c:v>0.65000000000000013</c:v>
                </c:pt>
                <c:pt idx="5">
                  <c:v>1.0900000000000001</c:v>
                </c:pt>
                <c:pt idx="6">
                  <c:v>0.53</c:v>
                </c:pt>
                <c:pt idx="7">
                  <c:v>0.34</c:v>
                </c:pt>
                <c:pt idx="8">
                  <c:v>0.95</c:v>
                </c:pt>
                <c:pt idx="9">
                  <c:v>17.93</c:v>
                </c:pt>
                <c:pt idx="10">
                  <c:v>1.9100000000000001</c:v>
                </c:pt>
                <c:pt idx="11">
                  <c:v>0.38</c:v>
                </c:pt>
                <c:pt idx="12">
                  <c:v>3.7799999999999985</c:v>
                </c:pt>
                <c:pt idx="13">
                  <c:v>1.7</c:v>
                </c:pt>
                <c:pt idx="14">
                  <c:v>2.87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19-41C8-80FC-9F665BD61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9432576"/>
        <c:axId val="149442560"/>
      </c:barChart>
      <c:catAx>
        <c:axId val="149432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de-DE"/>
          </a:p>
        </c:txPr>
        <c:crossAx val="149442560"/>
        <c:crosses val="autoZero"/>
        <c:auto val="1"/>
        <c:lblAlgn val="ctr"/>
        <c:lblOffset val="100"/>
        <c:noMultiLvlLbl val="0"/>
      </c:catAx>
      <c:valAx>
        <c:axId val="149442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de-DE"/>
          </a:p>
        </c:txPr>
        <c:crossAx val="14943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Century Gothic" panose="020B0502020202020204" pitchFamily="34" charset="0"/>
        </a:defRPr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Tabelle2!$C$4:$C$12</c:f>
              <c:strCache>
                <c:ptCount val="9"/>
                <c:pt idx="0">
                  <c:v>IT</c:v>
                </c:pt>
                <c:pt idx="1">
                  <c:v>CH</c:v>
                </c:pt>
                <c:pt idx="2">
                  <c:v>AT</c:v>
                </c:pt>
                <c:pt idx="3">
                  <c:v>FR</c:v>
                </c:pt>
                <c:pt idx="4">
                  <c:v>NL</c:v>
                </c:pt>
                <c:pt idx="5">
                  <c:v>DE</c:v>
                </c:pt>
                <c:pt idx="6">
                  <c:v>DK</c:v>
                </c:pt>
                <c:pt idx="7">
                  <c:v>BE</c:v>
                </c:pt>
                <c:pt idx="8">
                  <c:v>IE</c:v>
                </c:pt>
              </c:strCache>
            </c:strRef>
          </c:cat>
          <c:val>
            <c:numRef>
              <c:f>Tabelle2!$D$4:$D$12</c:f>
              <c:numCache>
                <c:formatCode>0</c:formatCode>
                <c:ptCount val="9"/>
                <c:pt idx="0">
                  <c:v>123.52428908914402</c:v>
                </c:pt>
                <c:pt idx="1">
                  <c:v>101.79508037257672</c:v>
                </c:pt>
                <c:pt idx="2">
                  <c:v>100</c:v>
                </c:pt>
                <c:pt idx="3">
                  <c:v>92.757414792051009</c:v>
                </c:pt>
                <c:pt idx="4">
                  <c:v>85.893296988757896</c:v>
                </c:pt>
                <c:pt idx="5">
                  <c:v>74.63477928670909</c:v>
                </c:pt>
                <c:pt idx="6">
                  <c:v>74.459988931502807</c:v>
                </c:pt>
                <c:pt idx="7">
                  <c:v>67.311729448852276</c:v>
                </c:pt>
                <c:pt idx="8">
                  <c:v>52.879410177904127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32-4304-BD5F-B885DACF9F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469824"/>
        <c:axId val="149492096"/>
      </c:barChart>
      <c:catAx>
        <c:axId val="14946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9492096"/>
        <c:crosses val="autoZero"/>
        <c:auto val="1"/>
        <c:lblAlgn val="ctr"/>
        <c:lblOffset val="100"/>
        <c:noMultiLvlLbl val="0"/>
      </c:catAx>
      <c:valAx>
        <c:axId val="14949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9469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0.59655</cdr:x>
      <cdr:y>0.67759</cdr:y>
    </cdr:from>
    <cdr:to>
      <cdr:x>0.93559</cdr:x>
      <cdr:y>0.77081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9B7F8429-D075-4A69-A640-ED1DD16F2C80}"/>
            </a:ext>
          </a:extLst>
        </cdr:cNvPr>
        <cdr:cNvSpPr txBox="1"/>
      </cdr:nvSpPr>
      <cdr:spPr>
        <a:xfrm xmlns:a="http://schemas.openxmlformats.org/drawingml/2006/main">
          <a:off x="2942166" y="2000250"/>
          <a:ext cx="1672167" cy="275167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de-AT" sz="900">
              <a:latin typeface="Century Gothic" panose="020B0502020202020204" pitchFamily="34" charset="0"/>
            </a:rPr>
            <a:t>Vorleistungen</a:t>
          </a:r>
        </a:p>
      </cdr:txBody>
    </cdr:sp>
  </cdr:relSizeAnchor>
  <cdr:relSizeAnchor xmlns:cdr="http://schemas.openxmlformats.org/drawingml/2006/chartDrawing">
    <cdr:from>
      <cdr:x>0.53475</cdr:x>
      <cdr:y>0.31976</cdr:y>
    </cdr:from>
    <cdr:to>
      <cdr:x>0.96349</cdr:x>
      <cdr:y>0.41297</cdr:y>
    </cdr:to>
    <cdr:sp macro="" textlink="">
      <cdr:nvSpPr>
        <cdr:cNvPr id="3" name="Textfeld 1">
          <a:extLst xmlns:a="http://schemas.openxmlformats.org/drawingml/2006/main">
            <a:ext uri="{FF2B5EF4-FFF2-40B4-BE49-F238E27FC236}">
              <a16:creationId xmlns:a16="http://schemas.microsoft.com/office/drawing/2014/main" id="{4D2D986A-92E1-4EF3-9FE5-C9103E203A6D}"/>
            </a:ext>
          </a:extLst>
        </cdr:cNvPr>
        <cdr:cNvSpPr txBox="1"/>
      </cdr:nvSpPr>
      <cdr:spPr>
        <a:xfrm xmlns:a="http://schemas.openxmlformats.org/drawingml/2006/main">
          <a:off x="2637057" y="808320"/>
          <a:ext cx="2114292" cy="2356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AT" sz="900">
              <a:latin typeface="Century Gothic" panose="020B0502020202020204" pitchFamily="34" charset="0"/>
            </a:rPr>
            <a:t>Wertschöpfung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0.55076</cdr:x>
      <cdr:y>0.09608</cdr:y>
    </cdr:from>
    <cdr:to>
      <cdr:x>0.65384</cdr:x>
      <cdr:y>0.16305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14B79B4F-CADD-4454-9744-F92EE2416F03}"/>
            </a:ext>
          </a:extLst>
        </cdr:cNvPr>
        <cdr:cNvSpPr txBox="1"/>
      </cdr:nvSpPr>
      <cdr:spPr>
        <a:xfrm xmlns:a="http://schemas.openxmlformats.org/drawingml/2006/main">
          <a:off x="3077624" y="287075"/>
          <a:ext cx="576011" cy="20010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40000"/>
            <a:lumOff val="60000"/>
          </a:scheme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AT" sz="800">
              <a:latin typeface="Century Gothic" panose="020B0502020202020204" pitchFamily="34" charset="0"/>
            </a:rPr>
            <a:t>+ 31,5%</a:t>
          </a:r>
        </a:p>
      </cdr:txBody>
    </cdr:sp>
  </cdr:relSizeAnchor>
  <cdr:relSizeAnchor xmlns:cdr="http://schemas.openxmlformats.org/drawingml/2006/chartDrawing">
    <cdr:from>
      <cdr:x>0.74015</cdr:x>
      <cdr:y>0.18963</cdr:y>
    </cdr:from>
    <cdr:to>
      <cdr:x>0.84323</cdr:x>
      <cdr:y>0.2566</cdr:y>
    </cdr:to>
    <cdr:sp macro="" textlink="">
      <cdr:nvSpPr>
        <cdr:cNvPr id="3" name="Textfeld 1">
          <a:extLst xmlns:a="http://schemas.openxmlformats.org/drawingml/2006/main">
            <a:ext uri="{FF2B5EF4-FFF2-40B4-BE49-F238E27FC236}">
              <a16:creationId xmlns:a16="http://schemas.microsoft.com/office/drawing/2014/main" id="{14B79B4F-CADD-4454-9744-F92EE2416F03}"/>
            </a:ext>
          </a:extLst>
        </cdr:cNvPr>
        <cdr:cNvSpPr txBox="1"/>
      </cdr:nvSpPr>
      <cdr:spPr>
        <a:xfrm xmlns:a="http://schemas.openxmlformats.org/drawingml/2006/main">
          <a:off x="4135973" y="592045"/>
          <a:ext cx="576011" cy="20908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AT" sz="800" b="0">
              <a:solidFill>
                <a:schemeClr val="tx1"/>
              </a:solidFill>
              <a:latin typeface="Century Gothic" panose="020B0502020202020204" pitchFamily="34" charset="0"/>
            </a:rPr>
            <a:t>+ 9,9%</a:t>
          </a:r>
        </a:p>
      </cdr:txBody>
    </cdr:sp>
  </cdr:relSizeAnchor>
  <cdr:relSizeAnchor xmlns:cdr="http://schemas.openxmlformats.org/drawingml/2006/chartDrawing">
    <cdr:from>
      <cdr:x>0.81965</cdr:x>
      <cdr:y>0.29182</cdr:y>
    </cdr:from>
    <cdr:to>
      <cdr:x>0.92273</cdr:x>
      <cdr:y>0.3588</cdr:y>
    </cdr:to>
    <cdr:sp macro="" textlink="">
      <cdr:nvSpPr>
        <cdr:cNvPr id="4" name="Textfeld 1">
          <a:extLst xmlns:a="http://schemas.openxmlformats.org/drawingml/2006/main">
            <a:ext uri="{FF2B5EF4-FFF2-40B4-BE49-F238E27FC236}">
              <a16:creationId xmlns:a16="http://schemas.microsoft.com/office/drawing/2014/main" id="{14B79B4F-CADD-4454-9744-F92EE2416F03}"/>
            </a:ext>
          </a:extLst>
        </cdr:cNvPr>
        <cdr:cNvSpPr txBox="1"/>
      </cdr:nvSpPr>
      <cdr:spPr>
        <a:xfrm xmlns:a="http://schemas.openxmlformats.org/drawingml/2006/main">
          <a:off x="4573630" y="903470"/>
          <a:ext cx="575187" cy="20737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AT" sz="800">
              <a:latin typeface="Century Gothic" panose="020B0502020202020204" pitchFamily="34" charset="0"/>
            </a:rPr>
            <a:t>+13,1</a:t>
          </a:r>
        </a:p>
      </cdr:txBody>
    </cdr:sp>
  </cdr:relSizeAnchor>
  <cdr:relSizeAnchor xmlns:cdr="http://schemas.openxmlformats.org/drawingml/2006/chartDrawing">
    <cdr:from>
      <cdr:x>0.75535</cdr:x>
      <cdr:y>0.48814</cdr:y>
    </cdr:from>
    <cdr:to>
      <cdr:x>0.85843</cdr:x>
      <cdr:y>0.55511</cdr:y>
    </cdr:to>
    <cdr:sp macro="" textlink="">
      <cdr:nvSpPr>
        <cdr:cNvPr id="5" name="Textfeld 1">
          <a:extLst xmlns:a="http://schemas.openxmlformats.org/drawingml/2006/main">
            <a:ext uri="{FF2B5EF4-FFF2-40B4-BE49-F238E27FC236}">
              <a16:creationId xmlns:a16="http://schemas.microsoft.com/office/drawing/2014/main" id="{14B79B4F-CADD-4454-9744-F92EE2416F03}"/>
            </a:ext>
          </a:extLst>
        </cdr:cNvPr>
        <cdr:cNvSpPr txBox="1"/>
      </cdr:nvSpPr>
      <cdr:spPr>
        <a:xfrm xmlns:a="http://schemas.openxmlformats.org/drawingml/2006/main">
          <a:off x="4214870" y="1511269"/>
          <a:ext cx="575186" cy="20733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AT" sz="800">
              <a:latin typeface="Century Gothic" panose="020B0502020202020204" pitchFamily="34" charset="0"/>
            </a:rPr>
            <a:t>+ 11,4%</a:t>
          </a:r>
        </a:p>
      </cdr:txBody>
    </cdr:sp>
  </cdr:relSizeAnchor>
  <cdr:relSizeAnchor xmlns:cdr="http://schemas.openxmlformats.org/drawingml/2006/chartDrawing">
    <cdr:from>
      <cdr:x>0.85575</cdr:x>
      <cdr:y>0.57152</cdr:y>
    </cdr:from>
    <cdr:to>
      <cdr:x>0.95883</cdr:x>
      <cdr:y>0.6385</cdr:y>
    </cdr:to>
    <cdr:sp macro="" textlink="">
      <cdr:nvSpPr>
        <cdr:cNvPr id="6" name="Textfeld 1">
          <a:extLst xmlns:a="http://schemas.openxmlformats.org/drawingml/2006/main">
            <a:ext uri="{FF2B5EF4-FFF2-40B4-BE49-F238E27FC236}">
              <a16:creationId xmlns:a16="http://schemas.microsoft.com/office/drawing/2014/main" id="{14B79B4F-CADD-4454-9744-F92EE2416F03}"/>
            </a:ext>
          </a:extLst>
        </cdr:cNvPr>
        <cdr:cNvSpPr txBox="1"/>
      </cdr:nvSpPr>
      <cdr:spPr>
        <a:xfrm xmlns:a="http://schemas.openxmlformats.org/drawingml/2006/main">
          <a:off x="4775083" y="1769427"/>
          <a:ext cx="575187" cy="20737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60000"/>
            <a:lumOff val="40000"/>
          </a:scheme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AT" sz="800">
              <a:latin typeface="Century Gothic" panose="020B0502020202020204" pitchFamily="34" charset="0"/>
            </a:rPr>
            <a:t>+ 44,3%</a:t>
          </a:r>
        </a:p>
      </cdr:txBody>
    </cdr:sp>
  </cdr:relSizeAnchor>
  <cdr:relSizeAnchor xmlns:cdr="http://schemas.openxmlformats.org/drawingml/2006/chartDrawing">
    <cdr:from>
      <cdr:x>0.85572</cdr:x>
      <cdr:y>0.66477</cdr:y>
    </cdr:from>
    <cdr:to>
      <cdr:x>0.9588</cdr:x>
      <cdr:y>0.73174</cdr:y>
    </cdr:to>
    <cdr:sp macro="" textlink="">
      <cdr:nvSpPr>
        <cdr:cNvPr id="7" name="Textfeld 1">
          <a:extLst xmlns:a="http://schemas.openxmlformats.org/drawingml/2006/main">
            <a:ext uri="{FF2B5EF4-FFF2-40B4-BE49-F238E27FC236}">
              <a16:creationId xmlns:a16="http://schemas.microsoft.com/office/drawing/2014/main" id="{14B79B4F-CADD-4454-9744-F92EE2416F03}"/>
            </a:ext>
          </a:extLst>
        </cdr:cNvPr>
        <cdr:cNvSpPr txBox="1"/>
      </cdr:nvSpPr>
      <cdr:spPr>
        <a:xfrm xmlns:a="http://schemas.openxmlformats.org/drawingml/2006/main">
          <a:off x="4774898" y="2058123"/>
          <a:ext cx="575186" cy="20733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60000"/>
            <a:lumOff val="40000"/>
          </a:scheme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AT" sz="800">
              <a:latin typeface="Century Gothic" panose="020B0502020202020204" pitchFamily="34" charset="0"/>
            </a:rPr>
            <a:t>+ 49,4%</a:t>
          </a:r>
        </a:p>
      </cdr:txBody>
    </cdr:sp>
  </cdr:relSizeAnchor>
  <cdr:relSizeAnchor xmlns:cdr="http://schemas.openxmlformats.org/drawingml/2006/chartDrawing">
    <cdr:from>
      <cdr:x>0.85596</cdr:x>
      <cdr:y>0.76465</cdr:y>
    </cdr:from>
    <cdr:to>
      <cdr:x>0.95904</cdr:x>
      <cdr:y>0.83162</cdr:y>
    </cdr:to>
    <cdr:sp macro="" textlink="">
      <cdr:nvSpPr>
        <cdr:cNvPr id="8" name="Textfeld 1">
          <a:extLst xmlns:a="http://schemas.openxmlformats.org/drawingml/2006/main">
            <a:ext uri="{FF2B5EF4-FFF2-40B4-BE49-F238E27FC236}">
              <a16:creationId xmlns:a16="http://schemas.microsoft.com/office/drawing/2014/main" id="{14B79B4F-CADD-4454-9744-F92EE2416F03}"/>
            </a:ext>
          </a:extLst>
        </cdr:cNvPr>
        <cdr:cNvSpPr txBox="1"/>
      </cdr:nvSpPr>
      <cdr:spPr>
        <a:xfrm xmlns:a="http://schemas.openxmlformats.org/drawingml/2006/main">
          <a:off x="4776238" y="2367350"/>
          <a:ext cx="575186" cy="20733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40000"/>
            <a:lumOff val="60000"/>
          </a:scheme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AT" sz="800">
              <a:latin typeface="Century Gothic" panose="020B0502020202020204" pitchFamily="34" charset="0"/>
            </a:rPr>
            <a:t>+ 39,9%</a:t>
          </a:r>
        </a:p>
      </cdr:txBody>
    </cdr:sp>
  </cdr:relSizeAnchor>
  <cdr:relSizeAnchor xmlns:cdr="http://schemas.openxmlformats.org/drawingml/2006/chartDrawing">
    <cdr:from>
      <cdr:x>0.64448</cdr:x>
      <cdr:y>0.39243</cdr:y>
    </cdr:from>
    <cdr:to>
      <cdr:x>0.75416</cdr:x>
      <cdr:y>0.4594</cdr:y>
    </cdr:to>
    <cdr:sp macro="" textlink="">
      <cdr:nvSpPr>
        <cdr:cNvPr id="9" name="Textfeld 1">
          <a:extLst xmlns:a="http://schemas.openxmlformats.org/drawingml/2006/main">
            <a:ext uri="{FF2B5EF4-FFF2-40B4-BE49-F238E27FC236}">
              <a16:creationId xmlns:a16="http://schemas.microsoft.com/office/drawing/2014/main" id="{2B3DF24D-14F2-4B1D-8C91-540879ECAA94}"/>
            </a:ext>
          </a:extLst>
        </cdr:cNvPr>
        <cdr:cNvSpPr txBox="1"/>
      </cdr:nvSpPr>
      <cdr:spPr>
        <a:xfrm xmlns:a="http://schemas.openxmlformats.org/drawingml/2006/main">
          <a:off x="3596217" y="1214967"/>
          <a:ext cx="612000" cy="207339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AT" sz="800">
              <a:latin typeface="Century Gothic" panose="020B0502020202020204" pitchFamily="34" charset="0"/>
            </a:rPr>
            <a:t>+ 112,9%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0.55076</cdr:x>
      <cdr:y>0.09608</cdr:y>
    </cdr:from>
    <cdr:to>
      <cdr:x>0.65384</cdr:x>
      <cdr:y>0.16305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14B79B4F-CADD-4454-9744-F92EE2416F03}"/>
            </a:ext>
          </a:extLst>
        </cdr:cNvPr>
        <cdr:cNvSpPr txBox="1"/>
      </cdr:nvSpPr>
      <cdr:spPr>
        <a:xfrm xmlns:a="http://schemas.openxmlformats.org/drawingml/2006/main">
          <a:off x="3077624" y="287075"/>
          <a:ext cx="576011" cy="20010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40000"/>
            <a:lumOff val="60000"/>
          </a:scheme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AT" sz="800">
              <a:latin typeface="Century Gothic" panose="020B0502020202020204" pitchFamily="34" charset="0"/>
            </a:rPr>
            <a:t>+ 31,5%</a:t>
          </a:r>
        </a:p>
      </cdr:txBody>
    </cdr:sp>
  </cdr:relSizeAnchor>
  <cdr:relSizeAnchor xmlns:cdr="http://schemas.openxmlformats.org/drawingml/2006/chartDrawing">
    <cdr:from>
      <cdr:x>0.74015</cdr:x>
      <cdr:y>0.18963</cdr:y>
    </cdr:from>
    <cdr:to>
      <cdr:x>0.84323</cdr:x>
      <cdr:y>0.2566</cdr:y>
    </cdr:to>
    <cdr:sp macro="" textlink="">
      <cdr:nvSpPr>
        <cdr:cNvPr id="3" name="Textfeld 1">
          <a:extLst xmlns:a="http://schemas.openxmlformats.org/drawingml/2006/main">
            <a:ext uri="{FF2B5EF4-FFF2-40B4-BE49-F238E27FC236}">
              <a16:creationId xmlns:a16="http://schemas.microsoft.com/office/drawing/2014/main" id="{14B79B4F-CADD-4454-9744-F92EE2416F03}"/>
            </a:ext>
          </a:extLst>
        </cdr:cNvPr>
        <cdr:cNvSpPr txBox="1"/>
      </cdr:nvSpPr>
      <cdr:spPr>
        <a:xfrm xmlns:a="http://schemas.openxmlformats.org/drawingml/2006/main">
          <a:off x="4135973" y="592045"/>
          <a:ext cx="576011" cy="20908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AT" sz="800" b="1">
              <a:solidFill>
                <a:srgbClr val="FF0000"/>
              </a:solidFill>
              <a:latin typeface="Century Gothic" panose="020B0502020202020204" pitchFamily="34" charset="0"/>
            </a:rPr>
            <a:t>+ 9,9%</a:t>
          </a:r>
        </a:p>
      </cdr:txBody>
    </cdr:sp>
  </cdr:relSizeAnchor>
  <cdr:relSizeAnchor xmlns:cdr="http://schemas.openxmlformats.org/drawingml/2006/chartDrawing">
    <cdr:from>
      <cdr:x>0.81965</cdr:x>
      <cdr:y>0.29182</cdr:y>
    </cdr:from>
    <cdr:to>
      <cdr:x>0.92273</cdr:x>
      <cdr:y>0.3588</cdr:y>
    </cdr:to>
    <cdr:sp macro="" textlink="">
      <cdr:nvSpPr>
        <cdr:cNvPr id="4" name="Textfeld 1">
          <a:extLst xmlns:a="http://schemas.openxmlformats.org/drawingml/2006/main">
            <a:ext uri="{FF2B5EF4-FFF2-40B4-BE49-F238E27FC236}">
              <a16:creationId xmlns:a16="http://schemas.microsoft.com/office/drawing/2014/main" id="{14B79B4F-CADD-4454-9744-F92EE2416F03}"/>
            </a:ext>
          </a:extLst>
        </cdr:cNvPr>
        <cdr:cNvSpPr txBox="1"/>
      </cdr:nvSpPr>
      <cdr:spPr>
        <a:xfrm xmlns:a="http://schemas.openxmlformats.org/drawingml/2006/main">
          <a:off x="4573630" y="903470"/>
          <a:ext cx="575187" cy="20737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AT" sz="800">
              <a:latin typeface="Century Gothic" panose="020B0502020202020204" pitchFamily="34" charset="0"/>
            </a:rPr>
            <a:t>+13,1</a:t>
          </a:r>
        </a:p>
      </cdr:txBody>
    </cdr:sp>
  </cdr:relSizeAnchor>
  <cdr:relSizeAnchor xmlns:cdr="http://schemas.openxmlformats.org/drawingml/2006/chartDrawing">
    <cdr:from>
      <cdr:x>0.75535</cdr:x>
      <cdr:y>0.48814</cdr:y>
    </cdr:from>
    <cdr:to>
      <cdr:x>0.85843</cdr:x>
      <cdr:y>0.55511</cdr:y>
    </cdr:to>
    <cdr:sp macro="" textlink="">
      <cdr:nvSpPr>
        <cdr:cNvPr id="5" name="Textfeld 1">
          <a:extLst xmlns:a="http://schemas.openxmlformats.org/drawingml/2006/main">
            <a:ext uri="{FF2B5EF4-FFF2-40B4-BE49-F238E27FC236}">
              <a16:creationId xmlns:a16="http://schemas.microsoft.com/office/drawing/2014/main" id="{14B79B4F-CADD-4454-9744-F92EE2416F03}"/>
            </a:ext>
          </a:extLst>
        </cdr:cNvPr>
        <cdr:cNvSpPr txBox="1"/>
      </cdr:nvSpPr>
      <cdr:spPr>
        <a:xfrm xmlns:a="http://schemas.openxmlformats.org/drawingml/2006/main">
          <a:off x="4214870" y="1511269"/>
          <a:ext cx="575186" cy="20733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AT" sz="800">
              <a:latin typeface="Century Gothic" panose="020B0502020202020204" pitchFamily="34" charset="0"/>
            </a:rPr>
            <a:t>+ 11,4%</a:t>
          </a:r>
        </a:p>
      </cdr:txBody>
    </cdr:sp>
  </cdr:relSizeAnchor>
  <cdr:relSizeAnchor xmlns:cdr="http://schemas.openxmlformats.org/drawingml/2006/chartDrawing">
    <cdr:from>
      <cdr:x>0.85575</cdr:x>
      <cdr:y>0.57152</cdr:y>
    </cdr:from>
    <cdr:to>
      <cdr:x>0.95883</cdr:x>
      <cdr:y>0.6385</cdr:y>
    </cdr:to>
    <cdr:sp macro="" textlink="">
      <cdr:nvSpPr>
        <cdr:cNvPr id="6" name="Textfeld 1">
          <a:extLst xmlns:a="http://schemas.openxmlformats.org/drawingml/2006/main">
            <a:ext uri="{FF2B5EF4-FFF2-40B4-BE49-F238E27FC236}">
              <a16:creationId xmlns:a16="http://schemas.microsoft.com/office/drawing/2014/main" id="{14B79B4F-CADD-4454-9744-F92EE2416F03}"/>
            </a:ext>
          </a:extLst>
        </cdr:cNvPr>
        <cdr:cNvSpPr txBox="1"/>
      </cdr:nvSpPr>
      <cdr:spPr>
        <a:xfrm xmlns:a="http://schemas.openxmlformats.org/drawingml/2006/main">
          <a:off x="4775083" y="1769427"/>
          <a:ext cx="575187" cy="20737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60000"/>
            <a:lumOff val="40000"/>
          </a:scheme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AT" sz="800">
              <a:latin typeface="Century Gothic" panose="020B0502020202020204" pitchFamily="34" charset="0"/>
            </a:rPr>
            <a:t>+ 44,3%</a:t>
          </a:r>
        </a:p>
      </cdr:txBody>
    </cdr:sp>
  </cdr:relSizeAnchor>
  <cdr:relSizeAnchor xmlns:cdr="http://schemas.openxmlformats.org/drawingml/2006/chartDrawing">
    <cdr:from>
      <cdr:x>0.85572</cdr:x>
      <cdr:y>0.66477</cdr:y>
    </cdr:from>
    <cdr:to>
      <cdr:x>0.9588</cdr:x>
      <cdr:y>0.73174</cdr:y>
    </cdr:to>
    <cdr:sp macro="" textlink="">
      <cdr:nvSpPr>
        <cdr:cNvPr id="7" name="Textfeld 1">
          <a:extLst xmlns:a="http://schemas.openxmlformats.org/drawingml/2006/main">
            <a:ext uri="{FF2B5EF4-FFF2-40B4-BE49-F238E27FC236}">
              <a16:creationId xmlns:a16="http://schemas.microsoft.com/office/drawing/2014/main" id="{14B79B4F-CADD-4454-9744-F92EE2416F03}"/>
            </a:ext>
          </a:extLst>
        </cdr:cNvPr>
        <cdr:cNvSpPr txBox="1"/>
      </cdr:nvSpPr>
      <cdr:spPr>
        <a:xfrm xmlns:a="http://schemas.openxmlformats.org/drawingml/2006/main">
          <a:off x="4774898" y="2058123"/>
          <a:ext cx="575186" cy="20733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60000"/>
            <a:lumOff val="40000"/>
          </a:scheme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AT" sz="800">
              <a:latin typeface="Century Gothic" panose="020B0502020202020204" pitchFamily="34" charset="0"/>
            </a:rPr>
            <a:t>+ 49,4%</a:t>
          </a:r>
        </a:p>
      </cdr:txBody>
    </cdr:sp>
  </cdr:relSizeAnchor>
  <cdr:relSizeAnchor xmlns:cdr="http://schemas.openxmlformats.org/drawingml/2006/chartDrawing">
    <cdr:from>
      <cdr:x>0.85596</cdr:x>
      <cdr:y>0.76465</cdr:y>
    </cdr:from>
    <cdr:to>
      <cdr:x>0.95904</cdr:x>
      <cdr:y>0.83162</cdr:y>
    </cdr:to>
    <cdr:sp macro="" textlink="">
      <cdr:nvSpPr>
        <cdr:cNvPr id="8" name="Textfeld 1">
          <a:extLst xmlns:a="http://schemas.openxmlformats.org/drawingml/2006/main">
            <a:ext uri="{FF2B5EF4-FFF2-40B4-BE49-F238E27FC236}">
              <a16:creationId xmlns:a16="http://schemas.microsoft.com/office/drawing/2014/main" id="{14B79B4F-CADD-4454-9744-F92EE2416F03}"/>
            </a:ext>
          </a:extLst>
        </cdr:cNvPr>
        <cdr:cNvSpPr txBox="1"/>
      </cdr:nvSpPr>
      <cdr:spPr>
        <a:xfrm xmlns:a="http://schemas.openxmlformats.org/drawingml/2006/main">
          <a:off x="4776238" y="2367350"/>
          <a:ext cx="575186" cy="20733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40000"/>
            <a:lumOff val="60000"/>
          </a:scheme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AT" sz="800">
              <a:latin typeface="Century Gothic" panose="020B0502020202020204" pitchFamily="34" charset="0"/>
            </a:rPr>
            <a:t>+ 39,9%</a:t>
          </a:r>
        </a:p>
      </cdr:txBody>
    </cdr:sp>
  </cdr:relSizeAnchor>
  <cdr:relSizeAnchor xmlns:cdr="http://schemas.openxmlformats.org/drawingml/2006/chartDrawing">
    <cdr:from>
      <cdr:x>0.64448</cdr:x>
      <cdr:y>0.39243</cdr:y>
    </cdr:from>
    <cdr:to>
      <cdr:x>0.75416</cdr:x>
      <cdr:y>0.4594</cdr:y>
    </cdr:to>
    <cdr:sp macro="" textlink="">
      <cdr:nvSpPr>
        <cdr:cNvPr id="9" name="Textfeld 1">
          <a:extLst xmlns:a="http://schemas.openxmlformats.org/drawingml/2006/main">
            <a:ext uri="{FF2B5EF4-FFF2-40B4-BE49-F238E27FC236}">
              <a16:creationId xmlns:a16="http://schemas.microsoft.com/office/drawing/2014/main" id="{2B3DF24D-14F2-4B1D-8C91-540879ECAA94}"/>
            </a:ext>
          </a:extLst>
        </cdr:cNvPr>
        <cdr:cNvSpPr txBox="1"/>
      </cdr:nvSpPr>
      <cdr:spPr>
        <a:xfrm xmlns:a="http://schemas.openxmlformats.org/drawingml/2006/main">
          <a:off x="3596217" y="1214967"/>
          <a:ext cx="612000" cy="207339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AT" sz="800">
              <a:latin typeface="Century Gothic" panose="020B0502020202020204" pitchFamily="34" charset="0"/>
            </a:rPr>
            <a:t>+ 112,9%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0.05263</cdr:x>
      <cdr:y>0.29188</cdr:y>
    </cdr:from>
    <cdr:to>
      <cdr:x>0.99123</cdr:x>
      <cdr:y>0.29188</cdr:y>
    </cdr:to>
    <cdr:cxnSp macro="">
      <cdr:nvCxnSpPr>
        <cdr:cNvPr id="3" name="Gerader Verbinder 2">
          <a:extLst xmlns:a="http://schemas.openxmlformats.org/drawingml/2006/main">
            <a:ext uri="{FF2B5EF4-FFF2-40B4-BE49-F238E27FC236}">
              <a16:creationId xmlns:a16="http://schemas.microsoft.com/office/drawing/2014/main" id="{C92299E2-D6ED-40FC-BF31-093503CBC08A}"/>
            </a:ext>
          </a:extLst>
        </cdr:cNvPr>
        <cdr:cNvCxnSpPr/>
      </cdr:nvCxnSpPr>
      <cdr:spPr bwMode="auto">
        <a:xfrm xmlns:a="http://schemas.openxmlformats.org/drawingml/2006/main">
          <a:off x="432048" y="757644"/>
          <a:ext cx="7704856" cy="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349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543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80" y="4709279"/>
            <a:ext cx="4987925" cy="50696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3168" tIns="51581" rIns="103168" bIns="51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1800" y="750888"/>
            <a:ext cx="5945188" cy="3714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3430546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0810" rtl="0" eaLnBrk="0" fontAlgn="base" hangingPunct="0">
      <a:spcBef>
        <a:spcPct val="30000"/>
      </a:spcBef>
      <a:spcAft>
        <a:spcPct val="0"/>
      </a:spcAft>
      <a:defRPr sz="975" kern="1200">
        <a:solidFill>
          <a:schemeClr val="tx1"/>
        </a:solidFill>
        <a:latin typeface="Arial" charset="0"/>
        <a:ea typeface="+mn-ea"/>
        <a:cs typeface="+mn-cs"/>
      </a:defRPr>
    </a:lvl1pPr>
    <a:lvl2pPr marL="381000" algn="l" defTabSz="760810" rtl="0" eaLnBrk="0" fontAlgn="base" hangingPunct="0">
      <a:spcBef>
        <a:spcPct val="30000"/>
      </a:spcBef>
      <a:spcAft>
        <a:spcPct val="0"/>
      </a:spcAft>
      <a:defRPr sz="975" kern="1200">
        <a:solidFill>
          <a:schemeClr val="tx1"/>
        </a:solidFill>
        <a:latin typeface="Arial" charset="0"/>
        <a:ea typeface="+mn-ea"/>
        <a:cs typeface="+mn-cs"/>
      </a:defRPr>
    </a:lvl2pPr>
    <a:lvl3pPr marL="760810" algn="l" defTabSz="760810" rtl="0" eaLnBrk="0" fontAlgn="base" hangingPunct="0">
      <a:spcBef>
        <a:spcPct val="30000"/>
      </a:spcBef>
      <a:spcAft>
        <a:spcPct val="0"/>
      </a:spcAft>
      <a:defRPr sz="975" kern="1200">
        <a:solidFill>
          <a:schemeClr val="tx1"/>
        </a:solidFill>
        <a:latin typeface="Arial" charset="0"/>
        <a:ea typeface="+mn-ea"/>
        <a:cs typeface="+mn-cs"/>
      </a:defRPr>
    </a:lvl3pPr>
    <a:lvl4pPr marL="1141810" algn="l" defTabSz="760810" rtl="0" eaLnBrk="0" fontAlgn="base" hangingPunct="0">
      <a:spcBef>
        <a:spcPct val="30000"/>
      </a:spcBef>
      <a:spcAft>
        <a:spcPct val="0"/>
      </a:spcAft>
      <a:defRPr sz="975" kern="1200">
        <a:solidFill>
          <a:schemeClr val="tx1"/>
        </a:solidFill>
        <a:latin typeface="Arial" charset="0"/>
        <a:ea typeface="+mn-ea"/>
        <a:cs typeface="+mn-cs"/>
      </a:defRPr>
    </a:lvl4pPr>
    <a:lvl5pPr marL="1522810" algn="l" defTabSz="760810" rtl="0" eaLnBrk="0" fontAlgn="base" hangingPunct="0">
      <a:spcBef>
        <a:spcPct val="30000"/>
      </a:spcBef>
      <a:spcAft>
        <a:spcPct val="0"/>
      </a:spcAft>
      <a:defRPr sz="975" kern="1200">
        <a:solidFill>
          <a:schemeClr val="tx1"/>
        </a:solidFill>
        <a:latin typeface="Arial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to">
            <a:extLst>
              <a:ext uri="{FF2B5EF4-FFF2-40B4-BE49-F238E27FC236}">
                <a16:creationId xmlns:a16="http://schemas.microsoft.com/office/drawing/2014/main" id="{00139ED6-4E19-42DE-A507-7DB007E375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8" r="13110" b="35682"/>
          <a:stretch/>
        </p:blipFill>
        <p:spPr>
          <a:xfrm>
            <a:off x="-1" y="0"/>
            <a:ext cx="9153097" cy="5715000"/>
          </a:xfrm>
          <a:prstGeom prst="rect">
            <a:avLst/>
          </a:prstGeom>
        </p:spPr>
      </p:pic>
      <p:sp>
        <p:nvSpPr>
          <p:cNvPr id="14" name="Weißer Hintergrund">
            <a:extLst>
              <a:ext uri="{FF2B5EF4-FFF2-40B4-BE49-F238E27FC236}">
                <a16:creationId xmlns:a16="http://schemas.microsoft.com/office/drawing/2014/main" id="{D4984BF7-FA97-40DB-A4AB-87F5BA0341CB}"/>
              </a:ext>
            </a:extLst>
          </p:cNvPr>
          <p:cNvSpPr/>
          <p:nvPr userDrawn="1"/>
        </p:nvSpPr>
        <p:spPr bwMode="white">
          <a:xfrm>
            <a:off x="-713" y="365130"/>
            <a:ext cx="7011112" cy="4816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2" name="Ort, Datum">
            <a:extLst>
              <a:ext uri="{FF2B5EF4-FFF2-40B4-BE49-F238E27FC236}">
                <a16:creationId xmlns:a16="http://schemas.microsoft.com/office/drawing/2014/main" id="{884B31B8-FCE2-4D05-A40B-0A077E0A123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185565" y="4829493"/>
            <a:ext cx="5441950" cy="215444"/>
          </a:xfrm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Ort, Datum</a:t>
            </a:r>
            <a:endParaRPr lang="de-AT" dirty="0"/>
          </a:p>
        </p:txBody>
      </p:sp>
      <p:sp>
        <p:nvSpPr>
          <p:cNvPr id="40" name="Veranstaltung">
            <a:extLst>
              <a:ext uri="{FF2B5EF4-FFF2-40B4-BE49-F238E27FC236}">
                <a16:creationId xmlns:a16="http://schemas.microsoft.com/office/drawing/2014/main" id="{52630400-2604-475E-9D08-D0A2323D62D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187450" y="4564147"/>
            <a:ext cx="5441950" cy="215444"/>
          </a:xfrm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Veranstaltung</a:t>
            </a:r>
            <a:endParaRPr lang="de-AT" dirty="0"/>
          </a:p>
        </p:txBody>
      </p:sp>
      <p:cxnSp>
        <p:nvCxnSpPr>
          <p:cNvPr id="37" name="Linie" hidden="1">
            <a:extLst>
              <a:ext uri="{FF2B5EF4-FFF2-40B4-BE49-F238E27FC236}">
                <a16:creationId xmlns:a16="http://schemas.microsoft.com/office/drawing/2014/main" id="{726B94B3-4C68-4A2C-A74B-B688DF59C536}"/>
              </a:ext>
            </a:extLst>
          </p:cNvPr>
          <p:cNvCxnSpPr>
            <a:cxnSpLocks/>
          </p:cNvCxnSpPr>
          <p:nvPr userDrawn="1"/>
        </p:nvCxnSpPr>
        <p:spPr>
          <a:xfrm>
            <a:off x="1187450" y="3721596"/>
            <a:ext cx="2182929" cy="0"/>
          </a:xfrm>
          <a:prstGeom prst="line">
            <a:avLst/>
          </a:prstGeom>
          <a:ln w="9525">
            <a:solidFill>
              <a:srgbClr val="386C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Name">
            <a:extLst>
              <a:ext uri="{FF2B5EF4-FFF2-40B4-BE49-F238E27FC236}">
                <a16:creationId xmlns:a16="http://schemas.microsoft.com/office/drawing/2014/main" id="{9D453D28-C8A6-42F2-9E59-E19DEEEE5F0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197830" y="3947921"/>
            <a:ext cx="5431570" cy="276999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Vorname Nachname</a:t>
            </a:r>
            <a:endParaRPr lang="de-AT" dirty="0"/>
          </a:p>
        </p:txBody>
      </p:sp>
      <p:sp>
        <p:nvSpPr>
          <p:cNvPr id="5" name="Untertitel">
            <a:extLst>
              <a:ext uri="{FF2B5EF4-FFF2-40B4-BE49-F238E27FC236}">
                <a16:creationId xmlns:a16="http://schemas.microsoft.com/office/drawing/2014/main" id="{20E4D36D-6F19-4613-B529-1046364BC5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7450" y="3121323"/>
            <a:ext cx="5441950" cy="249299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3" name="Titel">
            <a:extLst>
              <a:ext uri="{FF2B5EF4-FFF2-40B4-BE49-F238E27FC236}">
                <a16:creationId xmlns:a16="http://schemas.microsoft.com/office/drawing/2014/main" id="{AF32CCAB-B911-4E1B-91B7-CD9ECF5FB9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551" y="2436503"/>
            <a:ext cx="6086073" cy="415498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Titel</a:t>
            </a:r>
            <a:endParaRPr lang="de-AT" dirty="0"/>
          </a:p>
        </p:txBody>
      </p:sp>
      <p:pic>
        <p:nvPicPr>
          <p:cNvPr id="8" name="WIFO-Logo engl." hidden="1">
            <a:extLst>
              <a:ext uri="{FF2B5EF4-FFF2-40B4-BE49-F238E27FC236}">
                <a16:creationId xmlns:a16="http://schemas.microsoft.com/office/drawing/2014/main" id="{BBD315DD-B355-4481-A44F-58481ACF64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5" y="952411"/>
            <a:ext cx="3371146" cy="341240"/>
          </a:xfrm>
          <a:prstGeom prst="rect">
            <a:avLst/>
          </a:prstGeom>
        </p:spPr>
      </p:pic>
      <p:pic>
        <p:nvPicPr>
          <p:cNvPr id="6" name="WIFO-Logo dt." hidden="1">
            <a:extLst>
              <a:ext uri="{FF2B5EF4-FFF2-40B4-BE49-F238E27FC236}">
                <a16:creationId xmlns:a16="http://schemas.microsoft.com/office/drawing/2014/main" id="{E510EDC4-62B4-4C59-8457-17F6238E3C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13284"/>
            <a:ext cx="4009869" cy="38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97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Foto">
            <a:extLst>
              <a:ext uri="{FF2B5EF4-FFF2-40B4-BE49-F238E27FC236}">
                <a16:creationId xmlns:a16="http://schemas.microsoft.com/office/drawing/2014/main" id="{2A17CC0A-EDFC-4302-9B07-345FA2657E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8" r="13110" b="35682"/>
          <a:stretch/>
        </p:blipFill>
        <p:spPr>
          <a:xfrm>
            <a:off x="-1" y="0"/>
            <a:ext cx="9153097" cy="5715000"/>
          </a:xfrm>
          <a:prstGeom prst="rect">
            <a:avLst/>
          </a:prstGeom>
        </p:spPr>
      </p:pic>
      <p:pic>
        <p:nvPicPr>
          <p:cNvPr id="12" name="WIFO-Logo">
            <a:extLst>
              <a:ext uri="{FF2B5EF4-FFF2-40B4-BE49-F238E27FC236}">
                <a16:creationId xmlns:a16="http://schemas.microsoft.com/office/drawing/2014/main" id="{52E6A41F-6F99-4FF7-9B64-5F6840EFB0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54" y="5355000"/>
            <a:ext cx="864096" cy="211012"/>
          </a:xfrm>
          <a:prstGeom prst="rect">
            <a:avLst/>
          </a:prstGeom>
        </p:spPr>
      </p:pic>
      <p:sp>
        <p:nvSpPr>
          <p:cNvPr id="17" name="Seitenzahl">
            <a:extLst>
              <a:ext uri="{FF2B5EF4-FFF2-40B4-BE49-F238E27FC236}">
                <a16:creationId xmlns:a16="http://schemas.microsoft.com/office/drawing/2014/main" id="{163CBC40-FDFC-4005-96B1-33EE7781871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39552" y="5332940"/>
            <a:ext cx="1947844" cy="230288"/>
          </a:xfrm>
          <a:prstGeom prst="rect">
            <a:avLst/>
          </a:prstGeom>
        </p:spPr>
        <p:txBody>
          <a:bodyPr lIns="0" anchor="ctr" anchorCtr="0"/>
          <a:lstStyle>
            <a:lvl1pPr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fld id="{C9F91E4A-88BB-4FCF-AFA9-B14D075BD72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0" name="Folieninhalt weißer Hintergrund">
            <a:extLst>
              <a:ext uri="{FF2B5EF4-FFF2-40B4-BE49-F238E27FC236}">
                <a16:creationId xmlns:a16="http://schemas.microsoft.com/office/drawing/2014/main" id="{55F24BCF-EB41-45AB-8EF5-670174A5EF82}"/>
              </a:ext>
            </a:extLst>
          </p:cNvPr>
          <p:cNvSpPr/>
          <p:nvPr userDrawn="1"/>
        </p:nvSpPr>
        <p:spPr bwMode="white">
          <a:xfrm>
            <a:off x="-2" y="1112766"/>
            <a:ext cx="9152383" cy="40684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2" name="Folieninhalt">
            <a:extLst>
              <a:ext uri="{FF2B5EF4-FFF2-40B4-BE49-F238E27FC236}">
                <a16:creationId xmlns:a16="http://schemas.microsoft.com/office/drawing/2014/main" id="{32AEABDB-2988-43C7-BA32-057BC787932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auto">
          <a:xfrm>
            <a:off x="539552" y="1345332"/>
            <a:ext cx="8064698" cy="359895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14" name="Folientitel weißer Hintergrund">
            <a:extLst>
              <a:ext uri="{FF2B5EF4-FFF2-40B4-BE49-F238E27FC236}">
                <a16:creationId xmlns:a16="http://schemas.microsoft.com/office/drawing/2014/main" id="{8A51D6FF-01F9-473A-9653-5B04A555C203}"/>
              </a:ext>
            </a:extLst>
          </p:cNvPr>
          <p:cNvSpPr/>
          <p:nvPr userDrawn="1"/>
        </p:nvSpPr>
        <p:spPr bwMode="white">
          <a:xfrm>
            <a:off x="-1" y="360000"/>
            <a:ext cx="9152383" cy="7167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" name="Folientitel"/>
          <p:cNvSpPr>
            <a:spLocks noGrp="1"/>
          </p:cNvSpPr>
          <p:nvPr>
            <p:ph type="title" hasCustomPrompt="1"/>
          </p:nvPr>
        </p:nvSpPr>
        <p:spPr bwMode="gray">
          <a:xfrm>
            <a:off x="539552" y="378679"/>
            <a:ext cx="8057852" cy="667798"/>
          </a:xfrm>
          <a:solidFill>
            <a:schemeClr val="bg1"/>
          </a:solidFill>
        </p:spPr>
        <p:txBody>
          <a:bodyPr/>
          <a:lstStyle>
            <a:lvl1pPr marL="0" indent="0">
              <a:defRPr sz="2000" b="1"/>
            </a:lvl1pPr>
          </a:lstStyle>
          <a:p>
            <a:r>
              <a:rPr lang="de-DE" dirty="0"/>
              <a:t>Folientitel</a:t>
            </a:r>
            <a:br>
              <a:rPr lang="de-DE" dirty="0"/>
            </a:br>
            <a:r>
              <a:rPr lang="de-DE" dirty="0"/>
              <a:t>(Untertitel ggf. nicht fett)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38883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1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Foto">
            <a:extLst>
              <a:ext uri="{FF2B5EF4-FFF2-40B4-BE49-F238E27FC236}">
                <a16:creationId xmlns:a16="http://schemas.microsoft.com/office/drawing/2014/main" id="{0D845304-DC94-4FEE-862A-E27DB3E376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8" r="13110" b="35682"/>
          <a:stretch/>
        </p:blipFill>
        <p:spPr>
          <a:xfrm>
            <a:off x="-1" y="0"/>
            <a:ext cx="9153097" cy="5715000"/>
          </a:xfrm>
          <a:prstGeom prst="rect">
            <a:avLst/>
          </a:prstGeom>
        </p:spPr>
      </p:pic>
      <p:sp>
        <p:nvSpPr>
          <p:cNvPr id="18" name="Weißer Hintergrund">
            <a:extLst>
              <a:ext uri="{FF2B5EF4-FFF2-40B4-BE49-F238E27FC236}">
                <a16:creationId xmlns:a16="http://schemas.microsoft.com/office/drawing/2014/main" id="{7BDC5249-6E24-46F2-B84C-BA4AB733BFB9}"/>
              </a:ext>
            </a:extLst>
          </p:cNvPr>
          <p:cNvSpPr/>
          <p:nvPr userDrawn="1"/>
        </p:nvSpPr>
        <p:spPr bwMode="white">
          <a:xfrm>
            <a:off x="-713" y="365128"/>
            <a:ext cx="7011112" cy="48160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Twitteraccount" hidden="1">
            <a:extLst>
              <a:ext uri="{FF2B5EF4-FFF2-40B4-BE49-F238E27FC236}">
                <a16:creationId xmlns:a16="http://schemas.microsoft.com/office/drawing/2014/main" id="{139B8C02-2370-4602-9BA3-94086F5051A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155145" y="4522267"/>
            <a:ext cx="1482778" cy="193899"/>
          </a:xfrm>
        </p:spPr>
        <p:txBody>
          <a:bodyPr wrap="non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@</a:t>
            </a:r>
            <a:r>
              <a:rPr lang="de-DE" dirty="0" err="1"/>
              <a:t>Accountname</a:t>
            </a:r>
            <a:endParaRPr lang="de-DE" dirty="0"/>
          </a:p>
        </p:txBody>
      </p:sp>
      <p:pic>
        <p:nvPicPr>
          <p:cNvPr id="3" name="Twitterlogo" hidden="1">
            <a:extLst>
              <a:ext uri="{FF2B5EF4-FFF2-40B4-BE49-F238E27FC236}">
                <a16:creationId xmlns:a16="http://schemas.microsoft.com/office/drawing/2014/main" id="{529E201A-407E-4631-8835-D1B0DC06A0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702" y="4543702"/>
            <a:ext cx="211205" cy="171780"/>
          </a:xfrm>
          <a:prstGeom prst="rect">
            <a:avLst/>
          </a:prstGeom>
        </p:spPr>
      </p:pic>
      <p:sp>
        <p:nvSpPr>
          <p:cNvPr id="15" name="Persönliche Website">
            <a:extLst>
              <a:ext uri="{FF2B5EF4-FFF2-40B4-BE49-F238E27FC236}">
                <a16:creationId xmlns:a16="http://schemas.microsoft.com/office/drawing/2014/main" id="{9FAD6E8D-8232-403F-B944-C69080D94C7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835697" y="4297660"/>
            <a:ext cx="4071437" cy="193899"/>
          </a:xfrm>
        </p:spPr>
        <p:txBody>
          <a:bodyPr wrap="squar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https://www.wifo.ac.at/vorname_nachname</a:t>
            </a:r>
          </a:p>
        </p:txBody>
      </p:sp>
      <p:sp>
        <p:nvSpPr>
          <p:cNvPr id="14" name="Telefonnummer">
            <a:extLst>
              <a:ext uri="{FF2B5EF4-FFF2-40B4-BE49-F238E27FC236}">
                <a16:creationId xmlns:a16="http://schemas.microsoft.com/office/drawing/2014/main" id="{7A5D1CB1-6123-4DF2-814B-7947B37103A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835698" y="3869726"/>
            <a:ext cx="3238283" cy="193899"/>
          </a:xfrm>
        </p:spPr>
        <p:txBody>
          <a:bodyPr wrap="squar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(+43 1) 798 26 01 - DW</a:t>
            </a:r>
          </a:p>
        </p:txBody>
      </p:sp>
      <p:sp>
        <p:nvSpPr>
          <p:cNvPr id="45" name="E-Mail-Adresse">
            <a:extLst>
              <a:ext uri="{FF2B5EF4-FFF2-40B4-BE49-F238E27FC236}">
                <a16:creationId xmlns:a16="http://schemas.microsoft.com/office/drawing/2014/main" id="{9D453D28-C8A6-42F2-9E59-E19DEEEE5F0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835696" y="3613875"/>
            <a:ext cx="2848537" cy="215444"/>
          </a:xfrm>
        </p:spPr>
        <p:txBody>
          <a:bodyPr wrap="non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vorname.nachname@wifo.ac.at</a:t>
            </a:r>
          </a:p>
        </p:txBody>
      </p:sp>
      <p:sp>
        <p:nvSpPr>
          <p:cNvPr id="5" name="Vorname Nachname">
            <a:extLst>
              <a:ext uri="{FF2B5EF4-FFF2-40B4-BE49-F238E27FC236}">
                <a16:creationId xmlns:a16="http://schemas.microsoft.com/office/drawing/2014/main" id="{20E4D36D-6F19-4613-B529-1046364BC5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5697" y="3145532"/>
            <a:ext cx="3238285" cy="246997"/>
          </a:xfrm>
        </p:spPr>
        <p:txBody>
          <a:bodyPr wrap="none" numCol="1" spcCol="7200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pic>
        <p:nvPicPr>
          <p:cNvPr id="6" name="WIFO-Logo mit Adresse" hidden="1">
            <a:extLst>
              <a:ext uri="{FF2B5EF4-FFF2-40B4-BE49-F238E27FC236}">
                <a16:creationId xmlns:a16="http://schemas.microsoft.com/office/drawing/2014/main" id="{82F1CF06-452B-4C6B-A992-4AA765B5A0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63883"/>
            <a:ext cx="5583073" cy="1245545"/>
          </a:xfrm>
          <a:prstGeom prst="rect">
            <a:avLst/>
          </a:prstGeom>
        </p:spPr>
      </p:pic>
      <p:pic>
        <p:nvPicPr>
          <p:cNvPr id="10" name="WIFO-Logo engl." hidden="1">
            <a:extLst>
              <a:ext uri="{FF2B5EF4-FFF2-40B4-BE49-F238E27FC236}">
                <a16:creationId xmlns:a16="http://schemas.microsoft.com/office/drawing/2014/main" id="{53C33FF1-F532-4EAD-87B2-AE9E0FAC7B3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12" y="972562"/>
            <a:ext cx="3090004" cy="1020842"/>
          </a:xfrm>
          <a:prstGeom prst="rect">
            <a:avLst/>
          </a:prstGeom>
        </p:spPr>
      </p:pic>
      <p:pic>
        <p:nvPicPr>
          <p:cNvPr id="13" name="WIFO-Logo dt." hidden="1">
            <a:extLst>
              <a:ext uri="{FF2B5EF4-FFF2-40B4-BE49-F238E27FC236}">
                <a16:creationId xmlns:a16="http://schemas.microsoft.com/office/drawing/2014/main" id="{C64B7F0D-B860-4E6F-A798-C9F4D745D30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37274"/>
            <a:ext cx="3809208" cy="105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4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2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Foto">
            <a:extLst>
              <a:ext uri="{FF2B5EF4-FFF2-40B4-BE49-F238E27FC236}">
                <a16:creationId xmlns:a16="http://schemas.microsoft.com/office/drawing/2014/main" id="{0D845304-DC94-4FEE-862A-E27DB3E376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8" r="13110" b="35682"/>
          <a:stretch/>
        </p:blipFill>
        <p:spPr>
          <a:xfrm>
            <a:off x="-1" y="0"/>
            <a:ext cx="9153097" cy="5715000"/>
          </a:xfrm>
          <a:prstGeom prst="rect">
            <a:avLst/>
          </a:prstGeom>
        </p:spPr>
      </p:pic>
      <p:sp>
        <p:nvSpPr>
          <p:cNvPr id="18" name="Weißer Hintergrund">
            <a:extLst>
              <a:ext uri="{FF2B5EF4-FFF2-40B4-BE49-F238E27FC236}">
                <a16:creationId xmlns:a16="http://schemas.microsoft.com/office/drawing/2014/main" id="{7BDC5249-6E24-46F2-B84C-BA4AB733BFB9}"/>
              </a:ext>
            </a:extLst>
          </p:cNvPr>
          <p:cNvSpPr/>
          <p:nvPr userDrawn="1"/>
        </p:nvSpPr>
        <p:spPr bwMode="white">
          <a:xfrm>
            <a:off x="-713" y="365130"/>
            <a:ext cx="7011112" cy="4816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Twitteraccount 2" hidden="1">
            <a:extLst>
              <a:ext uri="{FF2B5EF4-FFF2-40B4-BE49-F238E27FC236}">
                <a16:creationId xmlns:a16="http://schemas.microsoft.com/office/drawing/2014/main" id="{03D55D3C-32AD-46ED-8BC6-EF2D77157D4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940881" y="4497647"/>
            <a:ext cx="1433085" cy="193899"/>
          </a:xfrm>
        </p:spPr>
        <p:txBody>
          <a:bodyPr wrap="non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@</a:t>
            </a:r>
            <a:r>
              <a:rPr lang="de-DE" dirty="0" err="1"/>
              <a:t>Accountname</a:t>
            </a:r>
            <a:endParaRPr lang="de-DE" dirty="0"/>
          </a:p>
        </p:txBody>
      </p:sp>
      <p:pic>
        <p:nvPicPr>
          <p:cNvPr id="21" name="Twitterlogo 2" hidden="1">
            <a:extLst>
              <a:ext uri="{FF2B5EF4-FFF2-40B4-BE49-F238E27FC236}">
                <a16:creationId xmlns:a16="http://schemas.microsoft.com/office/drawing/2014/main" id="{CB71D0C8-C4F9-42D6-8074-EE284F1F8C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963" y="4519082"/>
            <a:ext cx="211205" cy="171780"/>
          </a:xfrm>
          <a:prstGeom prst="rect">
            <a:avLst/>
          </a:prstGeom>
        </p:spPr>
      </p:pic>
      <p:sp>
        <p:nvSpPr>
          <p:cNvPr id="23" name="Persönliche Website 2">
            <a:extLst>
              <a:ext uri="{FF2B5EF4-FFF2-40B4-BE49-F238E27FC236}">
                <a16:creationId xmlns:a16="http://schemas.microsoft.com/office/drawing/2014/main" id="{F8AE347A-A520-430F-AEFF-F737A0CC6B8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630959" y="4259282"/>
            <a:ext cx="3312367" cy="193899"/>
          </a:xfrm>
        </p:spPr>
        <p:txBody>
          <a:bodyPr wrap="squar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www.wifo.ac.at/vorname_nachname</a:t>
            </a:r>
          </a:p>
        </p:txBody>
      </p:sp>
      <p:sp>
        <p:nvSpPr>
          <p:cNvPr id="24" name="Telefonnummer 2">
            <a:extLst>
              <a:ext uri="{FF2B5EF4-FFF2-40B4-BE49-F238E27FC236}">
                <a16:creationId xmlns:a16="http://schemas.microsoft.com/office/drawing/2014/main" id="{3BEF8E71-892B-4CE3-ACC2-CCD500EEFB3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630959" y="3853816"/>
            <a:ext cx="2880317" cy="193899"/>
          </a:xfrm>
        </p:spPr>
        <p:txBody>
          <a:bodyPr wrap="squar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(+43 1) 798 26 01 - DW</a:t>
            </a:r>
          </a:p>
        </p:txBody>
      </p:sp>
      <p:sp>
        <p:nvSpPr>
          <p:cNvPr id="25" name="E-Mail-Adresse 2">
            <a:extLst>
              <a:ext uri="{FF2B5EF4-FFF2-40B4-BE49-F238E27FC236}">
                <a16:creationId xmlns:a16="http://schemas.microsoft.com/office/drawing/2014/main" id="{3CF313E7-04C9-4E69-8A89-2A57A4B27A2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630957" y="3613518"/>
            <a:ext cx="2880319" cy="200468"/>
          </a:xfrm>
        </p:spPr>
        <p:txBody>
          <a:bodyPr wrap="none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vorname.nachname@wifo.ac.at</a:t>
            </a:r>
          </a:p>
        </p:txBody>
      </p:sp>
      <p:sp>
        <p:nvSpPr>
          <p:cNvPr id="26" name="Vorname Nachname 2">
            <a:extLst>
              <a:ext uri="{FF2B5EF4-FFF2-40B4-BE49-F238E27FC236}">
                <a16:creationId xmlns:a16="http://schemas.microsoft.com/office/drawing/2014/main" id="{CA4C5AEF-0F33-43D7-A06B-FA23DA515F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30957" y="3207400"/>
            <a:ext cx="2880319" cy="194211"/>
          </a:xfrm>
        </p:spPr>
        <p:txBody>
          <a:bodyPr wrap="none" numCol="1" spcCol="7200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7" name="Twitteraccount 1" hidden="1">
            <a:extLst>
              <a:ext uri="{FF2B5EF4-FFF2-40B4-BE49-F238E27FC236}">
                <a16:creationId xmlns:a16="http://schemas.microsoft.com/office/drawing/2014/main" id="{139B8C02-2370-4602-9BA3-94086F5051A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0968" y="4497186"/>
            <a:ext cx="1433085" cy="193899"/>
          </a:xfrm>
        </p:spPr>
        <p:txBody>
          <a:bodyPr wrap="non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@</a:t>
            </a:r>
            <a:r>
              <a:rPr lang="de-DE" dirty="0" err="1"/>
              <a:t>Accountname</a:t>
            </a:r>
            <a:endParaRPr lang="de-DE" dirty="0"/>
          </a:p>
        </p:txBody>
      </p:sp>
      <p:pic>
        <p:nvPicPr>
          <p:cNvPr id="3" name="Twitterlogo 1" hidden="1">
            <a:extLst>
              <a:ext uri="{FF2B5EF4-FFF2-40B4-BE49-F238E27FC236}">
                <a16:creationId xmlns:a16="http://schemas.microsoft.com/office/drawing/2014/main" id="{529E201A-407E-4631-8835-D1B0DC06A0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5" y="4509096"/>
            <a:ext cx="211205" cy="171780"/>
          </a:xfrm>
          <a:prstGeom prst="rect">
            <a:avLst/>
          </a:prstGeom>
        </p:spPr>
      </p:pic>
      <p:sp>
        <p:nvSpPr>
          <p:cNvPr id="15" name="Persönliche Website 1">
            <a:extLst>
              <a:ext uri="{FF2B5EF4-FFF2-40B4-BE49-F238E27FC236}">
                <a16:creationId xmlns:a16="http://schemas.microsoft.com/office/drawing/2014/main" id="{9FAD6E8D-8232-403F-B944-C69080D94C7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51521" y="4249296"/>
            <a:ext cx="3312367" cy="193899"/>
          </a:xfrm>
        </p:spPr>
        <p:txBody>
          <a:bodyPr wrap="squar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www.wifo.ac.at/vorname_nachname</a:t>
            </a:r>
          </a:p>
        </p:txBody>
      </p:sp>
      <p:sp>
        <p:nvSpPr>
          <p:cNvPr id="14" name="Telefonnummer 1">
            <a:extLst>
              <a:ext uri="{FF2B5EF4-FFF2-40B4-BE49-F238E27FC236}">
                <a16:creationId xmlns:a16="http://schemas.microsoft.com/office/drawing/2014/main" id="{7A5D1CB1-6123-4DF2-814B-7947B37103A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51521" y="3843830"/>
            <a:ext cx="2880317" cy="193899"/>
          </a:xfrm>
        </p:spPr>
        <p:txBody>
          <a:bodyPr wrap="squar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(+43 1) 798 26 01 - DW</a:t>
            </a:r>
          </a:p>
        </p:txBody>
      </p:sp>
      <p:sp>
        <p:nvSpPr>
          <p:cNvPr id="45" name="E-Mail-Adresse 1">
            <a:extLst>
              <a:ext uri="{FF2B5EF4-FFF2-40B4-BE49-F238E27FC236}">
                <a16:creationId xmlns:a16="http://schemas.microsoft.com/office/drawing/2014/main" id="{9D453D28-C8A6-42F2-9E59-E19DEEEE5F0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51519" y="3603532"/>
            <a:ext cx="2880319" cy="200468"/>
          </a:xfrm>
        </p:spPr>
        <p:txBody>
          <a:bodyPr wrap="none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vorname.nachname@wifo.ac.at</a:t>
            </a:r>
          </a:p>
        </p:txBody>
      </p:sp>
      <p:sp>
        <p:nvSpPr>
          <p:cNvPr id="5" name="Vorname Nachname 1">
            <a:extLst>
              <a:ext uri="{FF2B5EF4-FFF2-40B4-BE49-F238E27FC236}">
                <a16:creationId xmlns:a16="http://schemas.microsoft.com/office/drawing/2014/main" id="{20E4D36D-6F19-4613-B529-1046364BC5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19" y="3197414"/>
            <a:ext cx="2880319" cy="194211"/>
          </a:xfrm>
        </p:spPr>
        <p:txBody>
          <a:bodyPr wrap="none" numCol="1" spcCol="7200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pic>
        <p:nvPicPr>
          <p:cNvPr id="6" name="WIFO-Logo mit Adresse" hidden="1">
            <a:extLst>
              <a:ext uri="{FF2B5EF4-FFF2-40B4-BE49-F238E27FC236}">
                <a16:creationId xmlns:a16="http://schemas.microsoft.com/office/drawing/2014/main" id="{82F1CF06-452B-4C6B-A992-4AA765B5A0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09618"/>
            <a:ext cx="5583073" cy="1245545"/>
          </a:xfrm>
          <a:prstGeom prst="rect">
            <a:avLst/>
          </a:prstGeom>
        </p:spPr>
      </p:pic>
      <p:pic>
        <p:nvPicPr>
          <p:cNvPr id="10" name="WIFO-Logo engl." hidden="1">
            <a:extLst>
              <a:ext uri="{FF2B5EF4-FFF2-40B4-BE49-F238E27FC236}">
                <a16:creationId xmlns:a16="http://schemas.microsoft.com/office/drawing/2014/main" id="{53C33FF1-F532-4EAD-87B2-AE9E0FAC7B3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72" y="1018297"/>
            <a:ext cx="3090004" cy="1020842"/>
          </a:xfrm>
          <a:prstGeom prst="rect">
            <a:avLst/>
          </a:prstGeom>
        </p:spPr>
      </p:pic>
      <p:pic>
        <p:nvPicPr>
          <p:cNvPr id="13" name="WIFO-Logo dt.">
            <a:extLst>
              <a:ext uri="{FF2B5EF4-FFF2-40B4-BE49-F238E27FC236}">
                <a16:creationId xmlns:a16="http://schemas.microsoft.com/office/drawing/2014/main" id="{C64B7F0D-B860-4E6F-A798-C9F4D745D30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93258"/>
            <a:ext cx="3809208" cy="105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1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Folieninhalt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3078" y="1345332"/>
            <a:ext cx="8041172" cy="11630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dirty="0"/>
              <a:t>1. Ebene 16 Pt.</a:t>
            </a:r>
          </a:p>
          <a:p>
            <a:pPr lvl="1"/>
            <a:r>
              <a:rPr lang="de-DE" dirty="0"/>
              <a:t>2. Ebene 14 Pt.</a:t>
            </a:r>
          </a:p>
          <a:p>
            <a:pPr lvl="2"/>
            <a:r>
              <a:rPr lang="de-DE" dirty="0"/>
              <a:t>3. Ebene 12 Pt.</a:t>
            </a:r>
          </a:p>
          <a:p>
            <a:pPr lvl="3"/>
            <a:r>
              <a:rPr lang="de-DE" dirty="0"/>
              <a:t>4. Ebene 11 Pt.</a:t>
            </a:r>
          </a:p>
          <a:p>
            <a:pPr lvl="4"/>
            <a:r>
              <a:rPr lang="de-DE" dirty="0"/>
              <a:t>5. Ebene 10,5 Pt.</a:t>
            </a:r>
            <a:endParaRPr lang="en-US" dirty="0"/>
          </a:p>
        </p:txBody>
      </p:sp>
      <p:sp>
        <p:nvSpPr>
          <p:cNvPr id="1080" name="Folientitel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404248"/>
            <a:ext cx="8029575" cy="80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Folientitel 20 Pt. fett</a:t>
            </a:r>
            <a:br>
              <a:rPr lang="de-DE" dirty="0"/>
            </a:br>
            <a:r>
              <a:rPr lang="de-DE" dirty="0"/>
              <a:t>Untertitel ggf. nicht fett</a:t>
            </a:r>
          </a:p>
        </p:txBody>
      </p:sp>
    </p:spTree>
    <p:extLst>
      <p:ext uri="{BB962C8B-B14F-4D97-AF65-F5344CB8AC3E}">
        <p14:creationId xmlns:p14="http://schemas.microsoft.com/office/powerpoint/2010/main" val="397392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hf hdr="0"/>
  <p:txStyles>
    <p:titleStyle>
      <a:lvl1pPr marL="0" indent="0" algn="l" defTabSz="1053033" rtl="0" eaLnBrk="1" fontAlgn="base" hangingPunct="1">
        <a:spcBef>
          <a:spcPct val="0"/>
        </a:spcBef>
        <a:spcAft>
          <a:spcPct val="0"/>
        </a:spcAft>
        <a:tabLst>
          <a:tab pos="9404963" algn="r"/>
        </a:tabLs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r" defTabSz="1053033" rtl="0" eaLnBrk="1" fontAlgn="base" hangingPunct="1">
        <a:spcBef>
          <a:spcPct val="0"/>
        </a:spcBef>
        <a:spcAft>
          <a:spcPct val="0"/>
        </a:spcAft>
        <a:tabLst>
          <a:tab pos="9404963" algn="r"/>
        </a:tabLst>
        <a:defRPr sz="3111" b="1">
          <a:solidFill>
            <a:schemeClr val="accent2"/>
          </a:solidFill>
          <a:latin typeface="Century Gothic" pitchFamily="34" charset="0"/>
        </a:defRPr>
      </a:lvl2pPr>
      <a:lvl3pPr algn="r" defTabSz="1053033" rtl="0" eaLnBrk="1" fontAlgn="base" hangingPunct="1">
        <a:spcBef>
          <a:spcPct val="0"/>
        </a:spcBef>
        <a:spcAft>
          <a:spcPct val="0"/>
        </a:spcAft>
        <a:tabLst>
          <a:tab pos="9404963" algn="r"/>
        </a:tabLst>
        <a:defRPr sz="3111" b="1">
          <a:solidFill>
            <a:schemeClr val="accent2"/>
          </a:solidFill>
          <a:latin typeface="Century Gothic" pitchFamily="34" charset="0"/>
        </a:defRPr>
      </a:lvl3pPr>
      <a:lvl4pPr algn="r" defTabSz="1053033" rtl="0" eaLnBrk="1" fontAlgn="base" hangingPunct="1">
        <a:spcBef>
          <a:spcPct val="0"/>
        </a:spcBef>
        <a:spcAft>
          <a:spcPct val="0"/>
        </a:spcAft>
        <a:tabLst>
          <a:tab pos="9404963" algn="r"/>
        </a:tabLst>
        <a:defRPr sz="3111" b="1">
          <a:solidFill>
            <a:schemeClr val="accent2"/>
          </a:solidFill>
          <a:latin typeface="Century Gothic" pitchFamily="34" charset="0"/>
        </a:defRPr>
      </a:lvl4pPr>
      <a:lvl5pPr algn="r" defTabSz="1053033" rtl="0" eaLnBrk="1" fontAlgn="base" hangingPunct="1">
        <a:spcBef>
          <a:spcPct val="0"/>
        </a:spcBef>
        <a:spcAft>
          <a:spcPct val="0"/>
        </a:spcAft>
        <a:tabLst>
          <a:tab pos="9404963" algn="r"/>
        </a:tabLst>
        <a:defRPr sz="3111" b="1">
          <a:solidFill>
            <a:schemeClr val="accent2"/>
          </a:solidFill>
          <a:latin typeface="Century Gothic" pitchFamily="34" charset="0"/>
        </a:defRPr>
      </a:lvl5pPr>
      <a:lvl6pPr marL="507996" algn="r" defTabSz="1053033" rtl="0" eaLnBrk="1" fontAlgn="base" hangingPunct="1">
        <a:spcBef>
          <a:spcPct val="0"/>
        </a:spcBef>
        <a:spcAft>
          <a:spcPct val="0"/>
        </a:spcAft>
        <a:tabLst>
          <a:tab pos="9404963" algn="r"/>
        </a:tabLst>
        <a:defRPr sz="3111" b="1">
          <a:solidFill>
            <a:schemeClr val="accent2"/>
          </a:solidFill>
          <a:latin typeface="Century Gothic" pitchFamily="34" charset="0"/>
        </a:defRPr>
      </a:lvl6pPr>
      <a:lvl7pPr marL="1015990" algn="r" defTabSz="1053033" rtl="0" eaLnBrk="1" fontAlgn="base" hangingPunct="1">
        <a:spcBef>
          <a:spcPct val="0"/>
        </a:spcBef>
        <a:spcAft>
          <a:spcPct val="0"/>
        </a:spcAft>
        <a:tabLst>
          <a:tab pos="9404963" algn="r"/>
        </a:tabLst>
        <a:defRPr sz="3111" b="1">
          <a:solidFill>
            <a:schemeClr val="accent2"/>
          </a:solidFill>
          <a:latin typeface="Century Gothic" pitchFamily="34" charset="0"/>
        </a:defRPr>
      </a:lvl7pPr>
      <a:lvl8pPr marL="1523985" algn="r" defTabSz="1053033" rtl="0" eaLnBrk="1" fontAlgn="base" hangingPunct="1">
        <a:spcBef>
          <a:spcPct val="0"/>
        </a:spcBef>
        <a:spcAft>
          <a:spcPct val="0"/>
        </a:spcAft>
        <a:tabLst>
          <a:tab pos="9404963" algn="r"/>
        </a:tabLst>
        <a:defRPr sz="3111" b="1">
          <a:solidFill>
            <a:schemeClr val="accent2"/>
          </a:solidFill>
          <a:latin typeface="Century Gothic" pitchFamily="34" charset="0"/>
        </a:defRPr>
      </a:lvl8pPr>
      <a:lvl9pPr marL="2031981" algn="r" defTabSz="1053033" rtl="0" eaLnBrk="1" fontAlgn="base" hangingPunct="1">
        <a:spcBef>
          <a:spcPct val="0"/>
        </a:spcBef>
        <a:spcAft>
          <a:spcPct val="0"/>
        </a:spcAft>
        <a:tabLst>
          <a:tab pos="9404963" algn="r"/>
        </a:tabLst>
        <a:defRPr sz="3111" b="1">
          <a:solidFill>
            <a:schemeClr val="accent2"/>
          </a:solidFill>
          <a:latin typeface="Century Gothic" pitchFamily="34" charset="0"/>
        </a:defRPr>
      </a:lvl9pPr>
    </p:titleStyle>
    <p:bodyStyle>
      <a:lvl1pPr marL="250470" indent="-250470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600" b="0">
          <a:solidFill>
            <a:schemeClr val="tx1"/>
          </a:solidFill>
          <a:latin typeface="+mn-lt"/>
          <a:ea typeface="+mn-ea"/>
          <a:cs typeface="+mn-cs"/>
        </a:defRPr>
      </a:lvl1pPr>
      <a:lvl2pPr marL="626175" indent="-248706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400" b="0">
          <a:solidFill>
            <a:schemeClr val="tx1"/>
          </a:solidFill>
          <a:latin typeface="+mn-lt"/>
        </a:defRPr>
      </a:lvl2pPr>
      <a:lvl3pPr marL="1091837" indent="-248706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100000"/>
        <a:buFont typeface="Symbol" panose="05050102010706020507" pitchFamily="18" charset="2"/>
        <a:buChar char="-"/>
        <a:defRPr sz="1200">
          <a:solidFill>
            <a:schemeClr val="tx1"/>
          </a:solidFill>
          <a:latin typeface="+mn-lt"/>
        </a:defRPr>
      </a:lvl3pPr>
      <a:lvl4pPr marL="1441436" indent="-171450" algn="l" rtl="0" eaLnBrk="1" fontAlgn="base" hangingPunct="1">
        <a:spcBef>
          <a:spcPct val="25000"/>
        </a:spcBef>
        <a:spcAft>
          <a:spcPct val="0"/>
        </a:spcAft>
        <a:buClr>
          <a:srgbClr val="2F5335"/>
        </a:buClr>
        <a:buSzPct val="100000"/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</a:defRPr>
      </a:lvl4pPr>
      <a:lvl5pPr marL="1867940" indent="-178153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050">
          <a:solidFill>
            <a:schemeClr val="tx1"/>
          </a:solidFill>
          <a:latin typeface="+mn-lt"/>
        </a:defRPr>
      </a:lvl5pPr>
      <a:lvl6pPr marL="2375935" indent="-178153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778">
          <a:solidFill>
            <a:schemeClr val="tx1"/>
          </a:solidFill>
          <a:latin typeface="+mn-lt"/>
        </a:defRPr>
      </a:lvl6pPr>
      <a:lvl7pPr marL="2883930" indent="-178153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778">
          <a:solidFill>
            <a:schemeClr val="tx1"/>
          </a:solidFill>
          <a:latin typeface="+mn-lt"/>
        </a:defRPr>
      </a:lvl7pPr>
      <a:lvl8pPr marL="3391926" indent="-178153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778">
          <a:solidFill>
            <a:schemeClr val="tx1"/>
          </a:solidFill>
          <a:latin typeface="+mn-lt"/>
        </a:defRPr>
      </a:lvl8pPr>
      <a:lvl9pPr marL="3899920" indent="-178153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778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6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1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1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8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00">
          <p15:clr>
            <a:srgbClr val="F26B43"/>
          </p15:clr>
        </p15:guide>
        <p15:guide id="2" pos="54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5CDB5E2-FFAE-4F0F-8989-66965C585D8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/>
              <a:t>Wien, 2. September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6D28F65-968C-4BA1-A4CC-DF3360FB121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/>
              <a:t>Pressekonferenz LK Österreich</a:t>
            </a:r>
            <a:endParaRPr lang="de-AT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2765AC8-CE30-4AE7-967B-DD110569C39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97830" y="3947921"/>
            <a:ext cx="5431570" cy="830997"/>
          </a:xfrm>
        </p:spPr>
        <p:txBody>
          <a:bodyPr/>
          <a:lstStyle/>
          <a:p>
            <a:r>
              <a:rPr lang="de-DE" dirty="0"/>
              <a:t>Franz Sinabell</a:t>
            </a:r>
          </a:p>
          <a:p>
            <a:r>
              <a:rPr lang="de-DE" dirty="0"/>
              <a:t>Peter Reschenhofer</a:t>
            </a:r>
          </a:p>
          <a:p>
            <a:r>
              <a:rPr lang="de-DE" dirty="0"/>
              <a:t>Mark Sommer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35C40C5-6A44-435F-9C50-9A486FE99A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7450" y="3121323"/>
            <a:ext cx="5441950" cy="553998"/>
          </a:xfrm>
        </p:spPr>
        <p:txBody>
          <a:bodyPr/>
          <a:lstStyle/>
          <a:p>
            <a:r>
              <a:rPr lang="de-DE" dirty="0"/>
              <a:t>Eine Untersuchung für Österreich </a:t>
            </a:r>
            <a:br>
              <a:rPr lang="de-DE" dirty="0"/>
            </a:br>
            <a:r>
              <a:rPr lang="de-DE" dirty="0"/>
              <a:t>von 2005 bis 2019</a:t>
            </a:r>
            <a:endParaRPr lang="de-AT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01E5099-CBEC-488C-BDBD-BE5AA3EFB4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551" y="1928671"/>
            <a:ext cx="6086073" cy="923330"/>
          </a:xfrm>
        </p:spPr>
        <p:txBody>
          <a:bodyPr/>
          <a:lstStyle/>
          <a:p>
            <a:r>
              <a:rPr lang="de-DE" dirty="0"/>
              <a:t>Anteil der Landwirtschaft an der Wertschöpfung</a:t>
            </a:r>
            <a:endParaRPr lang="de-AT" dirty="0"/>
          </a:p>
        </p:txBody>
      </p:sp>
      <p:cxnSp>
        <p:nvCxnSpPr>
          <p:cNvPr id="12" name="Linie">
            <a:extLst>
              <a:ext uri="{FF2B5EF4-FFF2-40B4-BE49-F238E27FC236}">
                <a16:creationId xmlns:a16="http://schemas.microsoft.com/office/drawing/2014/main" id="{C25D42A1-E4C5-4D47-9856-F52D3CB764F2}"/>
              </a:ext>
            </a:extLst>
          </p:cNvPr>
          <p:cNvCxnSpPr>
            <a:cxnSpLocks/>
          </p:cNvCxnSpPr>
          <p:nvPr/>
        </p:nvCxnSpPr>
        <p:spPr>
          <a:xfrm>
            <a:off x="1187450" y="3721596"/>
            <a:ext cx="2182929" cy="0"/>
          </a:xfrm>
          <a:prstGeom prst="line">
            <a:avLst/>
          </a:prstGeom>
          <a:ln w="9525">
            <a:solidFill>
              <a:srgbClr val="386C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WIFO-Logo engl." hidden="1">
            <a:extLst>
              <a:ext uri="{FF2B5EF4-FFF2-40B4-BE49-F238E27FC236}">
                <a16:creationId xmlns:a16="http://schemas.microsoft.com/office/drawing/2014/main" id="{3E2F5B88-FC99-4567-A412-2E544675F9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5" y="952411"/>
            <a:ext cx="3371146" cy="341240"/>
          </a:xfrm>
          <a:prstGeom prst="rect">
            <a:avLst/>
          </a:prstGeom>
        </p:spPr>
      </p:pic>
      <p:pic>
        <p:nvPicPr>
          <p:cNvPr id="19" name="WIFO-Logo dt.">
            <a:extLst>
              <a:ext uri="{FF2B5EF4-FFF2-40B4-BE49-F238E27FC236}">
                <a16:creationId xmlns:a16="http://schemas.microsoft.com/office/drawing/2014/main" id="{43C25D67-E25F-47DF-BE1A-BB3D19CF8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13284"/>
            <a:ext cx="4009869" cy="38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03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A0D864E-738F-48FA-B252-8CFA12889E8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10</a:t>
            </a:fld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E98BB8E-0D83-42D1-BE41-9CCAF6BC5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Input-Output-Analyse</a:t>
            </a:r>
            <a:br>
              <a:rPr lang="de-DE" dirty="0"/>
            </a:br>
            <a:r>
              <a:rPr lang="de-DE" dirty="0"/>
              <a:t>kurze Darstellung der Methode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4C1EBDC-E779-40DB-A500-0AD577738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201316"/>
            <a:ext cx="3991814" cy="343413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C10F1B2-532E-4823-BC8A-8710F811891A}"/>
              </a:ext>
            </a:extLst>
          </p:cNvPr>
          <p:cNvSpPr/>
          <p:nvPr/>
        </p:nvSpPr>
        <p:spPr>
          <a:xfrm>
            <a:off x="395536" y="4869594"/>
            <a:ext cx="31566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600"/>
              </a:spcAft>
            </a:pPr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Q: DESTATIS, Zur Input-Output-Rechnung, 2010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5B460390-1652-4599-B315-E5E8E7775028}"/>
              </a:ext>
            </a:extLst>
          </p:cNvPr>
          <p:cNvSpPr/>
          <p:nvPr/>
        </p:nvSpPr>
        <p:spPr bwMode="auto">
          <a:xfrm>
            <a:off x="2123728" y="1705372"/>
            <a:ext cx="648072" cy="288032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Arial" charset="0"/>
            </a:endParaRP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7F9FBD9A-1A63-4D6F-88E4-A2621D34906B}"/>
              </a:ext>
            </a:extLst>
          </p:cNvPr>
          <p:cNvSpPr/>
          <p:nvPr/>
        </p:nvSpPr>
        <p:spPr bwMode="auto">
          <a:xfrm>
            <a:off x="2487396" y="1280621"/>
            <a:ext cx="648072" cy="288032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Arial" charset="0"/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58C51DB9-0CD7-472F-A41E-743C60B9103F}"/>
              </a:ext>
            </a:extLst>
          </p:cNvPr>
          <p:cNvSpPr/>
          <p:nvPr/>
        </p:nvSpPr>
        <p:spPr bwMode="auto">
          <a:xfrm>
            <a:off x="4644008" y="1412362"/>
            <a:ext cx="360040" cy="62738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Arial" charset="0"/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4C63A2E2-09D4-4398-9BDC-4D6668E6641E}"/>
              </a:ext>
            </a:extLst>
          </p:cNvPr>
          <p:cNvSpPr/>
          <p:nvPr/>
        </p:nvSpPr>
        <p:spPr bwMode="auto">
          <a:xfrm>
            <a:off x="2263940" y="3339956"/>
            <a:ext cx="648072" cy="216024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033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8668D33-FCF3-4B16-97DB-D4EEE5D78B3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11</a:t>
            </a:fld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1BE6654-B850-4A0A-A3A4-6B48CE48F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78679"/>
            <a:ext cx="8352928" cy="667798"/>
          </a:xfrm>
        </p:spPr>
        <p:txBody>
          <a:bodyPr/>
          <a:lstStyle/>
          <a:p>
            <a:r>
              <a:rPr lang="de-DE" dirty="0"/>
              <a:t>Endnachfrage von 100 Euro im Inland:</a:t>
            </a:r>
            <a:br>
              <a:rPr lang="de-DE" dirty="0"/>
            </a:br>
            <a:r>
              <a:rPr lang="de-DE" dirty="0"/>
              <a:t>Steuern – Importe direkt und indirekt – Wertschöpfung in Österreich</a:t>
            </a:r>
            <a:endParaRPr lang="de-AT" dirty="0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6A536BC9-5F2E-4793-9E7A-1028D8B794A5}"/>
              </a:ext>
            </a:extLst>
          </p:cNvPr>
          <p:cNvGraphicFramePr>
            <a:graphicFrameLocks/>
          </p:cNvGraphicFramePr>
          <p:nvPr/>
        </p:nvGraphicFramePr>
        <p:xfrm>
          <a:off x="683568" y="1201316"/>
          <a:ext cx="791383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33BF055E-209E-4CDC-96BB-0B456ACBA085}"/>
              </a:ext>
            </a:extLst>
          </p:cNvPr>
          <p:cNvSpPr/>
          <p:nvPr/>
        </p:nvSpPr>
        <p:spPr>
          <a:xfrm>
            <a:off x="395536" y="4869594"/>
            <a:ext cx="632897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600"/>
              </a:spcAft>
            </a:pPr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Q: WIFO Berechnungen basierend auf Aufkommens- und Verwendungstabelle 2017, STAT 2021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4AF9BAF-F957-4AC3-9CC4-A28D170900D0}"/>
              </a:ext>
            </a:extLst>
          </p:cNvPr>
          <p:cNvSpPr/>
          <p:nvPr/>
        </p:nvSpPr>
        <p:spPr bwMode="auto">
          <a:xfrm>
            <a:off x="467544" y="1561356"/>
            <a:ext cx="8280920" cy="14401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4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8668D33-FCF3-4B16-97DB-D4EEE5D78B3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12</a:t>
            </a:fld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1BE6654-B850-4A0A-A3A4-6B48CE48F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78679"/>
            <a:ext cx="8352928" cy="667798"/>
          </a:xfrm>
        </p:spPr>
        <p:txBody>
          <a:bodyPr/>
          <a:lstStyle/>
          <a:p>
            <a:r>
              <a:rPr lang="de-DE" dirty="0"/>
              <a:t>Endnachfrage von 100 Euro im Inland:</a:t>
            </a:r>
            <a:br>
              <a:rPr lang="de-DE" dirty="0"/>
            </a:br>
            <a:r>
              <a:rPr lang="de-DE" dirty="0"/>
              <a:t>Steuern – Importe direkt und indirekt – Wertschöpfung in Österreich</a:t>
            </a:r>
            <a:endParaRPr lang="de-AT" dirty="0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6A536BC9-5F2E-4793-9E7A-1028D8B794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364501"/>
              </p:ext>
            </p:extLst>
          </p:nvPr>
        </p:nvGraphicFramePr>
        <p:xfrm>
          <a:off x="683568" y="1201316"/>
          <a:ext cx="791383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33BF055E-209E-4CDC-96BB-0B456ACBA085}"/>
              </a:ext>
            </a:extLst>
          </p:cNvPr>
          <p:cNvSpPr/>
          <p:nvPr/>
        </p:nvSpPr>
        <p:spPr>
          <a:xfrm>
            <a:off x="395536" y="4869594"/>
            <a:ext cx="632897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600"/>
              </a:spcAft>
            </a:pPr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Q: WIFO Berechnungen basierend auf Aufkommens- und Verwendungstabelle 2017, STAT 2021</a:t>
            </a:r>
          </a:p>
        </p:txBody>
      </p:sp>
    </p:spTree>
    <p:extLst>
      <p:ext uri="{BB962C8B-B14F-4D97-AF65-F5344CB8AC3E}">
        <p14:creationId xmlns:p14="http://schemas.microsoft.com/office/powerpoint/2010/main" val="873157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57122FB-D1AD-49BB-9F1F-E6BE9D9881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13</a:t>
            </a:fld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4105ECE-C7A2-4009-8E51-CB3BB75FF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Wertschöpfungsanteile in Euro Agrargüter und Nahrungsmittel</a:t>
            </a:r>
            <a:br>
              <a:rPr lang="de-DE" dirty="0"/>
            </a:br>
            <a:r>
              <a:rPr lang="de-DE" dirty="0"/>
              <a:t>im Jahr 2017</a:t>
            </a:r>
            <a:endParaRPr lang="de-AT" dirty="0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7A267723-650B-444E-8276-CC105F51CF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545514"/>
              </p:ext>
            </p:extLst>
          </p:nvPr>
        </p:nvGraphicFramePr>
        <p:xfrm>
          <a:off x="2699792" y="1129308"/>
          <a:ext cx="6264696" cy="4095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474372CF-BA5A-445B-AF88-97DBBAD89C75}"/>
              </a:ext>
            </a:extLst>
          </p:cNvPr>
          <p:cNvSpPr/>
          <p:nvPr/>
        </p:nvSpPr>
        <p:spPr>
          <a:xfrm>
            <a:off x="30274" y="4808841"/>
            <a:ext cx="381065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600"/>
              </a:spcAft>
            </a:pPr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Q: WIFO Berechnungen basierend auf </a:t>
            </a:r>
            <a:br>
              <a:rPr lang="de-DE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Aufkommens- und Verwendungstabelle 2017, STAT 2021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34FEB26-5F07-4B38-AF09-8CAA064A04FA}"/>
              </a:ext>
            </a:extLst>
          </p:cNvPr>
          <p:cNvSpPr/>
          <p:nvPr/>
        </p:nvSpPr>
        <p:spPr bwMode="auto">
          <a:xfrm>
            <a:off x="3080635" y="4302281"/>
            <a:ext cx="5760640" cy="309632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Arial" charset="0"/>
            </a:endParaRP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0F160C0B-AF9D-4B6D-A4CB-7C6F022F266D}"/>
              </a:ext>
            </a:extLst>
          </p:cNvPr>
          <p:cNvSpPr/>
          <p:nvPr/>
        </p:nvSpPr>
        <p:spPr bwMode="auto">
          <a:xfrm>
            <a:off x="3059832" y="3884048"/>
            <a:ext cx="5760640" cy="309632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113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9A2A28E-1A02-48ED-B564-00213FE80F8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14</a:t>
            </a:fld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2E9E0A3-AD5A-428C-B0EF-FFF349981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78679"/>
            <a:ext cx="8424936" cy="667798"/>
          </a:xfrm>
        </p:spPr>
        <p:txBody>
          <a:bodyPr/>
          <a:lstStyle/>
          <a:p>
            <a:r>
              <a:rPr lang="de-DE" dirty="0"/>
              <a:t>Wertschöpfung in der Landwirtschaft im internationalen Vergleich:</a:t>
            </a:r>
            <a:br>
              <a:rPr lang="de-DE" dirty="0"/>
            </a:br>
            <a:r>
              <a:rPr lang="de-DE" dirty="0"/>
              <a:t>Nachfrage nach Agrargütern in AT als Referenz = 100 gesetzt</a:t>
            </a:r>
            <a:endParaRPr lang="de-AT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00DE431-AC65-4935-A747-149E062AA47E}"/>
              </a:ext>
            </a:extLst>
          </p:cNvPr>
          <p:cNvSpPr/>
          <p:nvPr/>
        </p:nvSpPr>
        <p:spPr>
          <a:xfrm>
            <a:off x="30274" y="4808841"/>
            <a:ext cx="3419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600"/>
              </a:spcAft>
            </a:pPr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Q: WIFO Berechnungen basierend auf WIOD 2014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75264D46-A42C-4933-AA0F-0316BCDB1E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157732"/>
              </p:ext>
            </p:extLst>
          </p:nvPr>
        </p:nvGraphicFramePr>
        <p:xfrm>
          <a:off x="467544" y="1739816"/>
          <a:ext cx="8208912" cy="2595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97FC3F9B-4A13-47D9-84A5-E5A5612C0E2F}"/>
              </a:ext>
            </a:extLst>
          </p:cNvPr>
          <p:cNvSpPr/>
          <p:nvPr/>
        </p:nvSpPr>
        <p:spPr bwMode="auto">
          <a:xfrm>
            <a:off x="2627784" y="4075638"/>
            <a:ext cx="648072" cy="216024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654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C44CDE5-4F90-4F88-9B4B-CEA4B52E2A0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15</a:t>
            </a:fld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CA3A2D-5232-43F6-9B93-2AEA5EB6B02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9552" y="1345332"/>
            <a:ext cx="8424936" cy="3598959"/>
          </a:xfrm>
        </p:spPr>
        <p:txBody>
          <a:bodyPr>
            <a:normAutofit lnSpcReduction="10000"/>
          </a:bodyPr>
          <a:lstStyle/>
          <a:p>
            <a:r>
              <a:rPr lang="de-DE" dirty="0"/>
              <a:t>Landwirtschaft ist wichtig</a:t>
            </a:r>
            <a:endParaRPr lang="de-AT" dirty="0"/>
          </a:p>
          <a:p>
            <a:pPr lvl="1"/>
            <a:r>
              <a:rPr lang="de-AT" dirty="0"/>
              <a:t>Bereitstellung großer Mengen hochwertiger Agrargüter vor Ort</a:t>
            </a:r>
          </a:p>
          <a:p>
            <a:pPr lvl="1"/>
            <a:r>
              <a:rPr lang="de-AT" dirty="0"/>
              <a:t>dadurch lohnt es sich, Lebens- und Futtermittel, Getränke in AT zu erzeugen</a:t>
            </a:r>
            <a:endParaRPr lang="de-DE" dirty="0"/>
          </a:p>
          <a:p>
            <a:pPr lvl="1"/>
            <a:r>
              <a:rPr lang="de-AT" dirty="0"/>
              <a:t>wichtiger direkter und indirekter Beitrag zum Wohlstand</a:t>
            </a:r>
          </a:p>
          <a:p>
            <a:r>
              <a:rPr lang="de-AT" dirty="0"/>
              <a:t>Wertschöpfung der Landwirtschaft</a:t>
            </a:r>
          </a:p>
          <a:p>
            <a:pPr lvl="1"/>
            <a:r>
              <a:rPr lang="de-AT" dirty="0"/>
              <a:t>in absoluten Größen und zu realen Werten: nennenswerte Zunahme im letzten Jahrzehnt</a:t>
            </a:r>
          </a:p>
          <a:p>
            <a:pPr lvl="1"/>
            <a:r>
              <a:rPr lang="de-AT" dirty="0"/>
              <a:t>als Anteil an der Wertschöpfungskette bzw. der Volkswirtschaft: Abnahme des Gewichts</a:t>
            </a:r>
          </a:p>
          <a:p>
            <a:r>
              <a:rPr lang="de-AT" dirty="0"/>
              <a:t>Wertschöpfung in der Wertschöpfungskette Agrargüter, Lebensmittel, Getränke</a:t>
            </a:r>
          </a:p>
          <a:p>
            <a:pPr lvl="1"/>
            <a:r>
              <a:rPr lang="de-AT" dirty="0"/>
              <a:t>starke Zunahmen in der Getränkeerzeugung und im Einzelhandel</a:t>
            </a:r>
          </a:p>
          <a:p>
            <a:pPr lvl="1"/>
            <a:r>
              <a:rPr lang="de-AT" dirty="0"/>
              <a:t>schwache Zunahme vom Großhandel und der Lebensmittelerzeugung</a:t>
            </a:r>
          </a:p>
          <a:p>
            <a:r>
              <a:rPr lang="de-AT" dirty="0"/>
              <a:t>Konsequenzen für Landwirtinnen und Landwirte</a:t>
            </a:r>
          </a:p>
          <a:p>
            <a:pPr lvl="1"/>
            <a:r>
              <a:rPr lang="de-AT" dirty="0"/>
              <a:t>Fokus Agrargüter: Kosten senken und expandieren</a:t>
            </a:r>
          </a:p>
          <a:p>
            <a:pPr lvl="1"/>
            <a:r>
              <a:rPr lang="de-AT" dirty="0"/>
              <a:t>andere Option: Ausweitung Services, Produktdifferenzierung, Erlebniswelten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76F4DD9-920F-4F91-A32E-8E34998CF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Resümee</a:t>
            </a:r>
            <a:br>
              <a:rPr lang="de-DE" dirty="0"/>
            </a:br>
            <a:r>
              <a:rPr lang="de-DE" dirty="0"/>
              <a:t>und Ausblick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12318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935C603-AB4F-4D88-B194-7E6A33E893D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835696" y="4615956"/>
            <a:ext cx="1272784" cy="215444"/>
          </a:xfrm>
        </p:spPr>
        <p:txBody>
          <a:bodyPr/>
          <a:lstStyle/>
          <a:p>
            <a:r>
              <a:rPr lang="de-DE" dirty="0"/>
              <a:t>@FranzSinabell</a:t>
            </a:r>
            <a:endParaRPr lang="de-AT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3B12557-C86B-490E-ABDB-D73123FAC95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835697" y="4286888"/>
            <a:ext cx="4071437" cy="215444"/>
          </a:xfrm>
        </p:spPr>
        <p:txBody>
          <a:bodyPr/>
          <a:lstStyle/>
          <a:p>
            <a:r>
              <a:rPr lang="de-DE" dirty="0"/>
              <a:t>www.wifo.ac.at/franz_sinabell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167DED5-319A-48E3-84B0-41D43F4E704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835698" y="3858954"/>
            <a:ext cx="3238283" cy="215444"/>
          </a:xfrm>
        </p:spPr>
        <p:txBody>
          <a:bodyPr/>
          <a:lstStyle/>
          <a:p>
            <a:r>
              <a:rPr lang="de-DE" dirty="0"/>
              <a:t>+43-1-7982601-481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2BD10E-D177-48CC-BC6D-1EBF19A9AB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35696" y="3613875"/>
            <a:ext cx="2151230" cy="215444"/>
          </a:xfrm>
        </p:spPr>
        <p:txBody>
          <a:bodyPr/>
          <a:lstStyle/>
          <a:p>
            <a:r>
              <a:rPr lang="de-DE" dirty="0"/>
              <a:t>franz.sinabell@wifo.ac.at</a:t>
            </a:r>
            <a:endParaRPr lang="de-AT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EFC510F-1CC6-4041-A6A9-F4DF42F428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Franz Sinabell</a:t>
            </a:r>
            <a:endParaRPr lang="de-AT" dirty="0"/>
          </a:p>
        </p:txBody>
      </p:sp>
      <p:pic>
        <p:nvPicPr>
          <p:cNvPr id="12" name="WIFO-Logo mit Adresse" hidden="1">
            <a:extLst>
              <a:ext uri="{FF2B5EF4-FFF2-40B4-BE49-F238E27FC236}">
                <a16:creationId xmlns:a16="http://schemas.microsoft.com/office/drawing/2014/main" id="{D790D5B9-C0B6-4631-8AE2-BE6E66E10C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63883"/>
            <a:ext cx="5583073" cy="1245545"/>
          </a:xfrm>
          <a:prstGeom prst="rect">
            <a:avLst/>
          </a:prstGeom>
        </p:spPr>
      </p:pic>
      <p:pic>
        <p:nvPicPr>
          <p:cNvPr id="13" name="WIFO-Logo engl." hidden="1">
            <a:extLst>
              <a:ext uri="{FF2B5EF4-FFF2-40B4-BE49-F238E27FC236}">
                <a16:creationId xmlns:a16="http://schemas.microsoft.com/office/drawing/2014/main" id="{7705F5AA-4655-4DB1-B0E4-4AA61EDDD7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12" y="972562"/>
            <a:ext cx="3090004" cy="1020842"/>
          </a:xfrm>
          <a:prstGeom prst="rect">
            <a:avLst/>
          </a:prstGeom>
        </p:spPr>
      </p:pic>
      <p:pic>
        <p:nvPicPr>
          <p:cNvPr id="14" name="WIFO-Logo dt.">
            <a:extLst>
              <a:ext uri="{FF2B5EF4-FFF2-40B4-BE49-F238E27FC236}">
                <a16:creationId xmlns:a16="http://schemas.microsoft.com/office/drawing/2014/main" id="{A8515DE1-7E1B-4A43-A901-B4C752A1C8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37274"/>
            <a:ext cx="3809208" cy="105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64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74B406B-CE2F-4A7A-8A38-8D5AD7EB0ED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AT"/>
              <a:t>2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28DA2B-0918-4495-8574-A8BC4497242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Hintergrund der Studie</a:t>
            </a:r>
          </a:p>
          <a:p>
            <a:r>
              <a:rPr lang="de-DE" dirty="0"/>
              <a:t>kurze Definition Wertschöpfung</a:t>
            </a:r>
          </a:p>
          <a:p>
            <a:r>
              <a:rPr lang="de-DE" dirty="0"/>
              <a:t>kurze Definition Wertschöpfungskette Agrargüter, Lebensmittel, Getränke</a:t>
            </a:r>
          </a:p>
          <a:p>
            <a:r>
              <a:rPr lang="de-DE" dirty="0"/>
              <a:t>Änderungen der Bedeutung der Landwirtschaft</a:t>
            </a:r>
          </a:p>
          <a:p>
            <a:r>
              <a:rPr lang="de-DE" dirty="0"/>
              <a:t>Input-Output-Analyse: </a:t>
            </a:r>
          </a:p>
          <a:p>
            <a:pPr marL="268288" lvl="1" indent="0">
              <a:buNone/>
            </a:pPr>
            <a:r>
              <a:rPr lang="de-DE" dirty="0"/>
              <a:t>Wie viel Wertschöpfung ist mit Ausgaben von 100 Euro verbunden</a:t>
            </a:r>
          </a:p>
          <a:p>
            <a:r>
              <a:rPr lang="de-DE" dirty="0"/>
              <a:t>Resümee und Ausblick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7896EF-8F08-4131-912B-600E56FA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91179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4CAAE61-174A-4F41-A1AE-ACB99B8DF14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3</a:t>
            </a:fld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8D86D0-A7FD-497D-96E0-BD3DDF75C41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Wertschöpfung </a:t>
            </a:r>
          </a:p>
          <a:p>
            <a:pPr lvl="1"/>
            <a:r>
              <a:rPr lang="de-DE" dirty="0"/>
              <a:t>ist eine zentrale Kennzahl zur Wohlfahrtsmessung (fließt unmittelbar in BIP ein)</a:t>
            </a:r>
          </a:p>
          <a:p>
            <a:pPr lvl="1"/>
            <a:r>
              <a:rPr lang="de-DE" dirty="0"/>
              <a:t>gibt Aufschluss über das Gedeihen einzelner Sektoren</a:t>
            </a:r>
          </a:p>
          <a:p>
            <a:pPr lvl="1"/>
            <a:r>
              <a:rPr lang="de-DE" dirty="0"/>
              <a:t>ist eine gute Maßzahl für die Einkommensentwicklung im Sektor</a:t>
            </a:r>
          </a:p>
          <a:p>
            <a:pPr lvl="1"/>
            <a:r>
              <a:rPr lang="de-DE" dirty="0"/>
              <a:t>zeigt Veränderungen in der Wirtschaftsstruktur deutlich an</a:t>
            </a:r>
          </a:p>
          <a:p>
            <a:pPr lvl="1"/>
            <a:r>
              <a:rPr lang="de-DE" dirty="0"/>
              <a:t>wird in verschiedenen Statistiken jedoch kontextspezifisch leicht unterschiedlich berechnet</a:t>
            </a:r>
          </a:p>
          <a:p>
            <a:r>
              <a:rPr lang="de-DE" dirty="0"/>
              <a:t>Zielstellung zur Wertschöpfungskette Agrargüter, Lebensmittel, Getränke</a:t>
            </a:r>
          </a:p>
          <a:p>
            <a:pPr lvl="1"/>
            <a:r>
              <a:rPr lang="de-DE" dirty="0"/>
              <a:t>Veränderungen des Gewichts der Landwirtschaft aufzeigen</a:t>
            </a:r>
          </a:p>
          <a:p>
            <a:pPr lvl="1"/>
            <a:r>
              <a:rPr lang="de-DE" dirty="0"/>
              <a:t>die Veränderungen der übrigen Glieder darstellen</a:t>
            </a:r>
          </a:p>
          <a:p>
            <a:pPr lvl="1"/>
            <a:r>
              <a:rPr lang="de-DE" dirty="0"/>
              <a:t>Ermitteln: wenn 100 Euro für Agrargüter / Lebensmittel ausgegeben werden, wie viel Wertschöpfung entsteht – in welchem Sektor</a:t>
            </a:r>
          </a:p>
          <a:p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3FF0543-9FCD-4DD8-BE5B-C55A27538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Problemstellung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87664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E66773A-4D7F-4AE0-BA93-71B768BE15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4</a:t>
            </a:fld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E30975E-963D-4FA8-A273-663772E79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kurze Definition Wertschöpfung: </a:t>
            </a:r>
            <a:br>
              <a:rPr lang="de-DE" dirty="0"/>
            </a:br>
            <a:r>
              <a:rPr lang="de-DE" dirty="0"/>
              <a:t>Brutto-Wertschöpfung: Produktionswert minus Vorleistungen</a:t>
            </a:r>
            <a:endParaRPr lang="de-AT" dirty="0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AABE69FD-1E5A-4F41-A392-DC03C1419B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7064616"/>
              </p:ext>
            </p:extLst>
          </p:nvPr>
        </p:nvGraphicFramePr>
        <p:xfrm>
          <a:off x="395536" y="1201316"/>
          <a:ext cx="7704856" cy="342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CE151EDF-4E6A-4F52-992B-CE022AEF14FE}"/>
              </a:ext>
            </a:extLst>
          </p:cNvPr>
          <p:cNvSpPr/>
          <p:nvPr/>
        </p:nvSpPr>
        <p:spPr>
          <a:xfrm>
            <a:off x="539552" y="4797421"/>
            <a:ext cx="32095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600"/>
              </a:spcAft>
            </a:pPr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Q: LGR Statistik Austria, 2021; WIFO Darstellung.</a:t>
            </a:r>
            <a:endParaRPr lang="de-AT" dirty="0">
              <a:solidFill>
                <a:schemeClr val="tx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9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E66773A-4D7F-4AE0-BA93-71B768BE15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5</a:t>
            </a:fld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E30975E-963D-4FA8-A273-663772E79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kurze Definition Wertschöpfung: </a:t>
            </a:r>
            <a:br>
              <a:rPr lang="de-DE" dirty="0"/>
            </a:br>
            <a:r>
              <a:rPr lang="de-DE" dirty="0"/>
              <a:t>Netto-Wertschöpfung: Abzug von Abschreibungen</a:t>
            </a:r>
            <a:endParaRPr lang="de-AT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E151EDF-4E6A-4F52-992B-CE022AEF14FE}"/>
              </a:ext>
            </a:extLst>
          </p:cNvPr>
          <p:cNvSpPr/>
          <p:nvPr/>
        </p:nvSpPr>
        <p:spPr>
          <a:xfrm>
            <a:off x="539552" y="4797421"/>
            <a:ext cx="32095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600"/>
              </a:spcAft>
            </a:pPr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Q: LGR Statistik Austria, 2021; WIFO Darstellung.</a:t>
            </a:r>
            <a:endParaRPr lang="de-AT" dirty="0">
              <a:solidFill>
                <a:schemeClr val="tx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EF93D05D-41BC-4757-9668-A932DB043B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6681989"/>
              </p:ext>
            </p:extLst>
          </p:nvPr>
        </p:nvGraphicFramePr>
        <p:xfrm>
          <a:off x="644042" y="1168324"/>
          <a:ext cx="784887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3574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5FEDEB3-35DF-4869-9DB7-370698663E5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6</a:t>
            </a:fld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0A93DD9-DCDC-4AD3-A3D5-E21A78F70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Kennzahlen zur Agrar- und Ernährungswirtschaft 2020</a:t>
            </a:r>
            <a:endParaRPr lang="de-AT" dirty="0"/>
          </a:p>
        </p:txBody>
      </p:sp>
      <p:sp>
        <p:nvSpPr>
          <p:cNvPr id="9" name="Textfeld 10">
            <a:extLst>
              <a:ext uri="{FF2B5EF4-FFF2-40B4-BE49-F238E27FC236}">
                <a16:creationId xmlns:a16="http://schemas.microsoft.com/office/drawing/2014/main" id="{00000000-0008-0000-0100-00000B000000}"/>
              </a:ext>
            </a:extLst>
          </p:cNvPr>
          <p:cNvSpPr txBox="1"/>
          <p:nvPr/>
        </p:nvSpPr>
        <p:spPr>
          <a:xfrm>
            <a:off x="2958659" y="2798016"/>
            <a:ext cx="2607071" cy="506931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900" b="1">
                <a:latin typeface="Century Gothic" panose="020B0502020202020204" pitchFamily="34" charset="0"/>
              </a:rPr>
              <a:t>Produktionswert der Landwirtschaft</a:t>
            </a:r>
          </a:p>
          <a:p>
            <a:pPr algn="ctr"/>
            <a:r>
              <a:rPr lang="de-AT" sz="900">
                <a:latin typeface="Century Gothic" panose="020B0502020202020204" pitchFamily="34" charset="0"/>
              </a:rPr>
              <a:t>7,2 Mrd. €</a:t>
            </a:r>
          </a:p>
        </p:txBody>
      </p:sp>
      <p:sp>
        <p:nvSpPr>
          <p:cNvPr id="10" name="Textfeld 11">
            <a:extLst>
              <a:ext uri="{FF2B5EF4-FFF2-40B4-BE49-F238E27FC236}">
                <a16:creationId xmlns:a16="http://schemas.microsoft.com/office/drawing/2014/main" id="{00000000-0008-0000-0100-00000C000000}"/>
              </a:ext>
            </a:extLst>
          </p:cNvPr>
          <p:cNvSpPr txBox="1"/>
          <p:nvPr/>
        </p:nvSpPr>
        <p:spPr>
          <a:xfrm>
            <a:off x="2968184" y="2107454"/>
            <a:ext cx="2607071" cy="512826"/>
          </a:xfrm>
          <a:prstGeom prst="rect">
            <a:avLst/>
          </a:prstGeom>
          <a:solidFill>
            <a:schemeClr val="accent3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900" b="1" dirty="0">
                <a:latin typeface="Century Gothic" panose="020B0502020202020204" pitchFamily="34" charset="0"/>
              </a:rPr>
              <a:t>Umsatz der Nahrungsmittelindustrie,  Herstellung von Getränken 2019</a:t>
            </a:r>
          </a:p>
          <a:p>
            <a:pPr algn="ctr"/>
            <a:r>
              <a:rPr lang="de-AT" sz="900" dirty="0">
                <a:latin typeface="Century Gothic" panose="020B0502020202020204" pitchFamily="34" charset="0"/>
              </a:rPr>
              <a:t>25,1 Mrd. €</a:t>
            </a:r>
          </a:p>
        </p:txBody>
      </p:sp>
      <p:sp>
        <p:nvSpPr>
          <p:cNvPr id="11" name="Textfeld 12">
            <a:extLst>
              <a:ext uri="{FF2B5EF4-FFF2-40B4-BE49-F238E27FC236}">
                <a16:creationId xmlns:a16="http://schemas.microsoft.com/office/drawing/2014/main" id="{00000000-0008-0000-0100-00000D000000}"/>
              </a:ext>
            </a:extLst>
          </p:cNvPr>
          <p:cNvSpPr txBox="1"/>
          <p:nvPr/>
        </p:nvSpPr>
        <p:spPr>
          <a:xfrm>
            <a:off x="998344" y="2775791"/>
            <a:ext cx="1714004" cy="506931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900" b="1" dirty="0">
                <a:latin typeface="Century Gothic" panose="020B0502020202020204" pitchFamily="34" charset="0"/>
              </a:rPr>
              <a:t>Agrareinfuhren</a:t>
            </a:r>
          </a:p>
          <a:p>
            <a:pPr algn="ctr"/>
            <a:r>
              <a:rPr lang="de-AT" sz="900" dirty="0">
                <a:latin typeface="Century Gothic" panose="020B0502020202020204" pitchFamily="34" charset="0"/>
              </a:rPr>
              <a:t>12,8 Mrd. €</a:t>
            </a:r>
          </a:p>
        </p:txBody>
      </p:sp>
      <p:sp>
        <p:nvSpPr>
          <p:cNvPr id="12" name="Textfeld 13">
            <a:extLst>
              <a:ext uri="{FF2B5EF4-FFF2-40B4-BE49-F238E27FC236}">
                <a16:creationId xmlns:a16="http://schemas.microsoft.com/office/drawing/2014/main" id="{00000000-0008-0000-0100-00000E000000}"/>
              </a:ext>
            </a:extLst>
          </p:cNvPr>
          <p:cNvSpPr txBox="1"/>
          <p:nvPr/>
        </p:nvSpPr>
        <p:spPr>
          <a:xfrm>
            <a:off x="5868144" y="2792121"/>
            <a:ext cx="1712287" cy="512826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900" b="1" dirty="0">
                <a:latin typeface="Century Gothic" panose="020B0502020202020204" pitchFamily="34" charset="0"/>
              </a:rPr>
              <a:t>Agrarausfuhren</a:t>
            </a:r>
          </a:p>
          <a:p>
            <a:pPr algn="ctr"/>
            <a:r>
              <a:rPr lang="de-AT" sz="900" dirty="0">
                <a:latin typeface="Century Gothic" panose="020B0502020202020204" pitchFamily="34" charset="0"/>
              </a:rPr>
              <a:t>12,8 Mrd. €</a:t>
            </a:r>
          </a:p>
        </p:txBody>
      </p:sp>
      <p:sp>
        <p:nvSpPr>
          <p:cNvPr id="13" name="Textfeld 14">
            <a:extLst>
              <a:ext uri="{FF2B5EF4-FFF2-40B4-BE49-F238E27FC236}">
                <a16:creationId xmlns:a16="http://schemas.microsoft.com/office/drawing/2014/main" id="{00000000-0008-0000-0100-00000F000000}"/>
              </a:ext>
            </a:extLst>
          </p:cNvPr>
          <p:cNvSpPr txBox="1"/>
          <p:nvPr/>
        </p:nvSpPr>
        <p:spPr>
          <a:xfrm>
            <a:off x="1623571" y="4099766"/>
            <a:ext cx="2607071" cy="5069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900" b="1">
                <a:latin typeface="Century Gothic" panose="020B0502020202020204" pitchFamily="34" charset="0"/>
              </a:rPr>
              <a:t>Vorleistungen der Landwirtschaft</a:t>
            </a:r>
          </a:p>
          <a:p>
            <a:pPr algn="ctr"/>
            <a:r>
              <a:rPr lang="de-AT" sz="900">
                <a:latin typeface="Century Gothic" panose="020B0502020202020204" pitchFamily="34" charset="0"/>
              </a:rPr>
              <a:t>4,6 Mrd. €</a:t>
            </a:r>
          </a:p>
        </p:txBody>
      </p:sp>
      <p:sp>
        <p:nvSpPr>
          <p:cNvPr id="14" name="Textfeld 15">
            <a:extLst>
              <a:ext uri="{FF2B5EF4-FFF2-40B4-BE49-F238E27FC236}">
                <a16:creationId xmlns:a16="http://schemas.microsoft.com/office/drawing/2014/main" id="{00000000-0008-0000-0100-000010000000}"/>
              </a:ext>
            </a:extLst>
          </p:cNvPr>
          <p:cNvSpPr txBox="1"/>
          <p:nvPr/>
        </p:nvSpPr>
        <p:spPr>
          <a:xfrm>
            <a:off x="4380993" y="4104326"/>
            <a:ext cx="2607071" cy="5069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900" b="1">
                <a:latin typeface="Century Gothic" panose="020B0502020202020204" pitchFamily="34" charset="0"/>
              </a:rPr>
              <a:t>Investitionen der Landwirtschaft</a:t>
            </a:r>
          </a:p>
          <a:p>
            <a:pPr algn="ctr"/>
            <a:r>
              <a:rPr lang="de-AT" sz="900">
                <a:latin typeface="Century Gothic" panose="020B0502020202020204" pitchFamily="34" charset="0"/>
              </a:rPr>
              <a:t>2,2 Mrd. €</a:t>
            </a:r>
          </a:p>
        </p:txBody>
      </p:sp>
      <p:sp>
        <p:nvSpPr>
          <p:cNvPr id="15" name="Textfeld 16">
            <a:extLst>
              <a:ext uri="{FF2B5EF4-FFF2-40B4-BE49-F238E27FC236}">
                <a16:creationId xmlns:a16="http://schemas.microsoft.com/office/drawing/2014/main" id="{00000000-0008-0000-0100-000011000000}"/>
              </a:ext>
            </a:extLst>
          </p:cNvPr>
          <p:cNvSpPr txBox="1"/>
          <p:nvPr/>
        </p:nvSpPr>
        <p:spPr>
          <a:xfrm>
            <a:off x="1923609" y="1451816"/>
            <a:ext cx="4966832" cy="5069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900" b="1" dirty="0">
                <a:latin typeface="Century Gothic" panose="020B0502020202020204" pitchFamily="34" charset="0"/>
              </a:rPr>
              <a:t>Konsumausgaben der privaten Haushalte für Nahrungsmittel, Getränke und Verpflegungsdienstleistungen</a:t>
            </a:r>
          </a:p>
          <a:p>
            <a:pPr algn="ctr"/>
            <a:r>
              <a:rPr lang="de-AT" sz="900" dirty="0">
                <a:latin typeface="Century Gothic" panose="020B0502020202020204" pitchFamily="34" charset="0"/>
              </a:rPr>
              <a:t>45,2 Mrd. €</a:t>
            </a:r>
          </a:p>
        </p:txBody>
      </p:sp>
      <p:sp>
        <p:nvSpPr>
          <p:cNvPr id="16" name="Textfeld 18">
            <a:extLst>
              <a:ext uri="{FF2B5EF4-FFF2-40B4-BE49-F238E27FC236}">
                <a16:creationId xmlns:a16="http://schemas.microsoft.com/office/drawing/2014/main" id="{E76670E6-5A55-4962-B399-C32950B3C059}"/>
              </a:ext>
            </a:extLst>
          </p:cNvPr>
          <p:cNvSpPr txBox="1"/>
          <p:nvPr/>
        </p:nvSpPr>
        <p:spPr>
          <a:xfrm>
            <a:off x="2968184" y="3415554"/>
            <a:ext cx="2607071" cy="5069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900" b="1">
                <a:solidFill>
                  <a:schemeClr val="bg1"/>
                </a:solidFill>
                <a:latin typeface="Century Gothic" panose="020B0502020202020204" pitchFamily="34" charset="0"/>
              </a:rPr>
              <a:t>Brutto-Wertschöpfung: 3,1 Mrd. €</a:t>
            </a:r>
          </a:p>
          <a:p>
            <a:pPr algn="ctr"/>
            <a:r>
              <a:rPr lang="de-AT" sz="900" b="1">
                <a:solidFill>
                  <a:schemeClr val="bg1"/>
                </a:solidFill>
                <a:latin typeface="Century Gothic" panose="020B0502020202020204" pitchFamily="34" charset="0"/>
              </a:rPr>
              <a:t>Netto-Wertschöpfung: 1,1 Mrd. € 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463A138-63D6-4AF2-B8B5-1FD7E9EB185F}"/>
              </a:ext>
            </a:extLst>
          </p:cNvPr>
          <p:cNvSpPr/>
          <p:nvPr/>
        </p:nvSpPr>
        <p:spPr>
          <a:xfrm>
            <a:off x="395536" y="4869594"/>
            <a:ext cx="50449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600"/>
              </a:spcAft>
            </a:pPr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Q: LGR, LSE, </a:t>
            </a:r>
            <a:r>
              <a:rPr lang="de-DE" dirty="0" err="1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Außenhandeslsstatistik</a:t>
            </a:r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Statistik Austria, 2021; WIFO Darstellung.</a:t>
            </a:r>
            <a:endParaRPr lang="de-AT" dirty="0">
              <a:solidFill>
                <a:schemeClr val="tx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Grafik 20" descr="Bauer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82489" y="3683998"/>
            <a:ext cx="466725" cy="465667"/>
          </a:xfrm>
          <a:prstGeom prst="rect">
            <a:avLst/>
          </a:prstGeom>
        </p:spPr>
      </p:pic>
      <p:pic>
        <p:nvPicPr>
          <p:cNvPr id="22" name="Grafik 21" descr="Scheune">
            <a:extLst>
              <a:ext uri="{FF2B5EF4-FFF2-40B4-BE49-F238E27FC236}">
                <a16:creationId xmlns:a16="http://schemas.microsoft.com/office/drawing/2014/main" id="{00000000-0008-0000-0100-0000080000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5514" y="3925009"/>
            <a:ext cx="592950" cy="587658"/>
          </a:xfrm>
          <a:prstGeom prst="rect">
            <a:avLst/>
          </a:prstGeom>
        </p:spPr>
      </p:pic>
      <p:pic>
        <p:nvPicPr>
          <p:cNvPr id="23" name="Grafik 22" descr="Kuh">
            <a:extLst>
              <a:ext uri="{FF2B5EF4-FFF2-40B4-BE49-F238E27FC236}">
                <a16:creationId xmlns:a16="http://schemas.microsoft.com/office/drawing/2014/main" id="{00000000-0008-0000-0100-00000A0000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4072" y="4044317"/>
            <a:ext cx="547725" cy="54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00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7869480-E495-4063-822B-09537774598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7</a:t>
            </a:fld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0D88AF3-5990-4F8C-A21A-F0B09F860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Entwicklung der Wertschöpfung in der Wertschöpfungskette</a:t>
            </a:r>
            <a:br>
              <a:rPr lang="de-DE" dirty="0"/>
            </a:br>
            <a:r>
              <a:rPr lang="de-DE" dirty="0"/>
              <a:t>2005 verglichen mit 2019, real zu Preise 2015</a:t>
            </a:r>
            <a:endParaRPr lang="de-AT" dirty="0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F36F87A5-8955-479E-83B5-962AD40E83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8152758"/>
              </p:ext>
            </p:extLst>
          </p:nvPr>
        </p:nvGraphicFramePr>
        <p:xfrm>
          <a:off x="467544" y="1201317"/>
          <a:ext cx="777686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23DD4FBF-1403-4985-A24A-A37A978103D4}"/>
              </a:ext>
            </a:extLst>
          </p:cNvPr>
          <p:cNvSpPr/>
          <p:nvPr/>
        </p:nvSpPr>
        <p:spPr>
          <a:xfrm>
            <a:off x="395536" y="4869594"/>
            <a:ext cx="599394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600"/>
              </a:spcAft>
            </a:pPr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Q: LSE Austria, 2021; BIP-</a:t>
            </a:r>
            <a:r>
              <a:rPr lang="de-DE" dirty="0" err="1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Deflator</a:t>
            </a:r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WIFO Darstellung.</a:t>
            </a:r>
            <a:r>
              <a:rPr lang="de-AT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EH ... Einzelhandel, C109 ... Futtermittel</a:t>
            </a:r>
            <a:endParaRPr lang="de-DE" dirty="0">
              <a:solidFill>
                <a:schemeClr val="tx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185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7869480-E495-4063-822B-09537774598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8</a:t>
            </a:fld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0D88AF3-5990-4F8C-A21A-F0B09F860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Entwicklung der Wertschöpfung in der Wertschöpfungskette</a:t>
            </a:r>
            <a:br>
              <a:rPr lang="de-DE" dirty="0"/>
            </a:br>
            <a:r>
              <a:rPr lang="de-DE" dirty="0"/>
              <a:t>2005 verglichen mit 2019 in reale, zu Preise 2015</a:t>
            </a:r>
            <a:endParaRPr lang="de-AT" dirty="0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F36F87A5-8955-479E-83B5-962AD40E83FC}"/>
              </a:ext>
            </a:extLst>
          </p:cNvPr>
          <p:cNvGraphicFramePr/>
          <p:nvPr/>
        </p:nvGraphicFramePr>
        <p:xfrm>
          <a:off x="467544" y="1201317"/>
          <a:ext cx="777686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23DD4FBF-1403-4985-A24A-A37A978103D4}"/>
              </a:ext>
            </a:extLst>
          </p:cNvPr>
          <p:cNvSpPr/>
          <p:nvPr/>
        </p:nvSpPr>
        <p:spPr>
          <a:xfrm>
            <a:off x="395536" y="4869594"/>
            <a:ext cx="599394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600"/>
              </a:spcAft>
            </a:pPr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Q: LSE Austria, 2021; BIP-</a:t>
            </a:r>
            <a:r>
              <a:rPr lang="de-DE" dirty="0" err="1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Deflator</a:t>
            </a:r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WIFO Darstellung.</a:t>
            </a:r>
            <a:r>
              <a:rPr lang="de-AT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EH ... Einzelhandel, C109 ... Futtermittel</a:t>
            </a:r>
            <a:endParaRPr lang="de-DE" dirty="0">
              <a:solidFill>
                <a:schemeClr val="tx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0AF5465-FAD5-4501-A6DD-1DD672126BBC}"/>
              </a:ext>
            </a:extLst>
          </p:cNvPr>
          <p:cNvSpPr txBox="1"/>
          <p:nvPr/>
        </p:nvSpPr>
        <p:spPr>
          <a:xfrm>
            <a:off x="2120206" y="1993404"/>
            <a:ext cx="4896544" cy="18697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de-DE" b="1" dirty="0">
              <a:latin typeface="+mj-lt"/>
            </a:endParaRPr>
          </a:p>
          <a:p>
            <a:pPr algn="ctr"/>
            <a:r>
              <a:rPr lang="de-DE" b="1" dirty="0">
                <a:solidFill>
                  <a:schemeClr val="tx1"/>
                </a:solidFill>
                <a:latin typeface="+mj-lt"/>
              </a:rPr>
              <a:t>Anteil Landwirtschaft an Wertschöpfungskette</a:t>
            </a:r>
          </a:p>
          <a:p>
            <a:pPr algn="ctr"/>
            <a:endParaRPr lang="de-DE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de-DE" b="1" dirty="0">
                <a:solidFill>
                  <a:schemeClr val="tx1"/>
                </a:solidFill>
                <a:latin typeface="+mj-lt"/>
              </a:rPr>
              <a:t>2005: 20,2%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latin typeface="+mj-lt"/>
              </a:rPr>
              <a:t>2019: 17,5%</a:t>
            </a:r>
          </a:p>
          <a:p>
            <a:pPr algn="ctr"/>
            <a:endParaRPr lang="de-DE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de-DE" b="1" dirty="0">
                <a:solidFill>
                  <a:schemeClr val="tx1"/>
                </a:solidFill>
                <a:latin typeface="+mj-lt"/>
              </a:rPr>
              <a:t>Anteil Landwirtschaft am Brutto-Inlandsprodukt</a:t>
            </a:r>
          </a:p>
          <a:p>
            <a:pPr algn="ctr"/>
            <a:endParaRPr lang="de-DE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de-DE" b="1" dirty="0">
                <a:solidFill>
                  <a:schemeClr val="tx1"/>
                </a:solidFill>
                <a:latin typeface="+mj-lt"/>
              </a:rPr>
              <a:t>2005: 0,9%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latin typeface="+mj-lt"/>
              </a:rPr>
              <a:t>2019: 0,8%</a:t>
            </a:r>
          </a:p>
          <a:p>
            <a:pPr algn="ctr"/>
            <a:endParaRPr lang="de-AT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8667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A0D864E-738F-48FA-B252-8CFA12889E8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9</a:t>
            </a:fld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E98BB8E-0D83-42D1-BE41-9CCAF6BC5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Input-Output-Analyse</a:t>
            </a:r>
            <a:br>
              <a:rPr lang="de-DE" dirty="0"/>
            </a:br>
            <a:r>
              <a:rPr lang="de-DE" dirty="0"/>
              <a:t>kurze Darstellung der Methode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4C1EBDC-E779-40DB-A500-0AD577738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201316"/>
            <a:ext cx="3991814" cy="343413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C10F1B2-532E-4823-BC8A-8710F811891A}"/>
              </a:ext>
            </a:extLst>
          </p:cNvPr>
          <p:cNvSpPr/>
          <p:nvPr/>
        </p:nvSpPr>
        <p:spPr>
          <a:xfrm>
            <a:off x="395536" y="4869594"/>
            <a:ext cx="31566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600"/>
              </a:spcAft>
            </a:pPr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Q: DESTATIS, Zur Input-Output-Rechnung, 2010</a:t>
            </a:r>
          </a:p>
        </p:txBody>
      </p:sp>
    </p:spTree>
    <p:extLst>
      <p:ext uri="{BB962C8B-B14F-4D97-AF65-F5344CB8AC3E}">
        <p14:creationId xmlns:p14="http://schemas.microsoft.com/office/powerpoint/2010/main" val="3441602331"/>
      </p:ext>
    </p:extLst>
  </p:cSld>
  <p:clrMapOvr>
    <a:masterClrMapping/>
  </p:clrMapOvr>
</p:sld>
</file>

<file path=ppt/theme/theme1.xml><?xml version="1.0" encoding="utf-8"?>
<a:theme xmlns:a="http://schemas.openxmlformats.org/drawingml/2006/main" name="WIFO-Layout Foto">
  <a:themeElements>
    <a:clrScheme name="WIFO-Farben_neu">
      <a:dk1>
        <a:sysClr val="windowText" lastClr="000000"/>
      </a:dk1>
      <a:lt1>
        <a:srgbClr val="FFFFFF"/>
      </a:lt1>
      <a:dk2>
        <a:srgbClr val="2C5A5D"/>
      </a:dk2>
      <a:lt2>
        <a:srgbClr val="F3F7F7"/>
      </a:lt2>
      <a:accent1>
        <a:srgbClr val="559BD5"/>
      </a:accent1>
      <a:accent2>
        <a:srgbClr val="72BB6F"/>
      </a:accent2>
      <a:accent3>
        <a:srgbClr val="559E8F"/>
      </a:accent3>
      <a:accent4>
        <a:srgbClr val="12B0E7"/>
      </a:accent4>
      <a:accent5>
        <a:srgbClr val="96B428"/>
      </a:accent5>
      <a:accent6>
        <a:srgbClr val="C3423F"/>
      </a:accent6>
      <a:hlink>
        <a:srgbClr val="2C5A5D"/>
      </a:hlink>
      <a:folHlink>
        <a:srgbClr val="67B2B7"/>
      </a:folHlink>
    </a:clrScheme>
    <a:fontScheme name="WIFO_CG_Foli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IFO_CG_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FO_CG_Foli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8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000099"/>
        </a:accent1>
        <a:accent2>
          <a:srgbClr val="790015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6D0012"/>
        </a:accent6>
        <a:hlink>
          <a:srgbClr val="CADEF0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7" id="{A9E66313-ACA8-45F5-96FA-38ABF80D9F1D}" vid="{78461DD3-EE4E-4E44-92AE-11D9221DFD37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WIFO-Layout_Foto_16-10</Template>
  <TotalTime>0</TotalTime>
  <Words>747</Words>
  <Application>Microsoft Office PowerPoint</Application>
  <PresentationFormat>Bildschirmpräsentation (16:10)</PresentationFormat>
  <Paragraphs>132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Symbol</vt:lpstr>
      <vt:lpstr>Wingdings</vt:lpstr>
      <vt:lpstr>WIFO-Layout Foto</vt:lpstr>
      <vt:lpstr>PowerPoint-Präsentation</vt:lpstr>
      <vt:lpstr>Übersicht</vt:lpstr>
      <vt:lpstr>Problemstellung</vt:lpstr>
      <vt:lpstr>kurze Definition Wertschöpfung:  Brutto-Wertschöpfung: Produktionswert minus Vorleistungen</vt:lpstr>
      <vt:lpstr>kurze Definition Wertschöpfung:  Netto-Wertschöpfung: Abzug von Abschreibungen</vt:lpstr>
      <vt:lpstr>Kennzahlen zur Agrar- und Ernährungswirtschaft 2020</vt:lpstr>
      <vt:lpstr>Entwicklung der Wertschöpfung in der Wertschöpfungskette 2005 verglichen mit 2019, real zu Preise 2015</vt:lpstr>
      <vt:lpstr>Entwicklung der Wertschöpfung in der Wertschöpfungskette 2005 verglichen mit 2019 in reale, zu Preise 2015</vt:lpstr>
      <vt:lpstr>Input-Output-Analyse kurze Darstellung der Methode</vt:lpstr>
      <vt:lpstr>Input-Output-Analyse kurze Darstellung der Methode</vt:lpstr>
      <vt:lpstr>Endnachfrage von 100 Euro im Inland: Steuern – Importe direkt und indirekt – Wertschöpfung in Österreich</vt:lpstr>
      <vt:lpstr>Endnachfrage von 100 Euro im Inland: Steuern – Importe direkt und indirekt – Wertschöpfung in Österreich</vt:lpstr>
      <vt:lpstr>Wertschöpfungsanteile in Euro Agrargüter und Nahrungsmittel im Jahr 2017</vt:lpstr>
      <vt:lpstr>Wertschöpfung in der Landwirtschaft im internationalen Vergleich: Nachfrage nach Agrargütern in AT als Referenz = 100 gesetzt</vt:lpstr>
      <vt:lpstr>Resümee und Ausblick</vt:lpstr>
      <vt:lpstr>PowerPoint-Präsentation</vt:lpstr>
    </vt:vector>
  </TitlesOfParts>
  <Company>WSR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 Sinabell</dc:creator>
  <cp:lastModifiedBy> </cp:lastModifiedBy>
  <cp:revision>18</cp:revision>
  <cp:lastPrinted>2019-05-16T06:43:52Z</cp:lastPrinted>
  <dcterms:created xsi:type="dcterms:W3CDTF">2021-09-01T12:53:48Z</dcterms:created>
  <dcterms:modified xsi:type="dcterms:W3CDTF">2021-09-02T07:10:39Z</dcterms:modified>
</cp:coreProperties>
</file>