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62" r:id="rId6"/>
    <p:sldId id="263" r:id="rId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028AE-162F-4B59-A5FF-E37195505AFE}" type="datetimeFigureOut">
              <a:rPr lang="de-AT" smtClean="0"/>
              <a:t>22.07.2026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F96E-ACD4-45E8-8451-38CA6A6619D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12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F96E-ACD4-45E8-8451-38CA6A6619DA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937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intergrundfoto"/>
          <p:cNvPicPr>
            <a:picLocks noChangeAspect="1"/>
          </p:cNvPicPr>
          <p:nvPr/>
        </p:nvPicPr>
        <p:blipFill>
          <a:blip r:embed="rId2"/>
          <a:srcRect t="21868" b="21868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1" name="Scrim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90000"/>
            <a:ext cx="12188825" cy="2640000"/>
          </a:xfrm>
          <a:prstGeom prst="rect">
            <a:avLst/>
          </a:prstGeom>
          <a:solidFill>
            <a:srgbClr val="243218">
              <a:alpha val="58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13" name="Titel"/>
          <p:cNvSpPr txBox="1"/>
          <p:nvPr/>
        </p:nvSpPr>
        <p:spPr>
          <a:xfrm>
            <a:off x="787898" y="1990000"/>
            <a:ext cx="11184143" cy="1000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/>
            <a:r>
              <a:rPr lang="de-DE" sz="5400" b="1" dirty="0" err="1">
                <a:solidFill>
                  <a:srgbClr val="FFFFFF"/>
                </a:solidFill>
              </a:rPr>
              <a:t>BioObstHof</a:t>
            </a:r>
            <a:endParaRPr lang="de-DE" sz="5400" b="1" dirty="0">
              <a:solidFill>
                <a:srgbClr val="FFFFFF"/>
              </a:solidFill>
            </a:endParaRPr>
          </a:p>
          <a:p>
            <a:pPr algn="ctr"/>
            <a:r>
              <a:rPr lang="de-DE" sz="5400" b="1" dirty="0">
                <a:solidFill>
                  <a:srgbClr val="FFFFFF"/>
                </a:solidFill>
              </a:rPr>
              <a:t> Petra und Thomas Lechner</a:t>
            </a:r>
            <a:br>
              <a:rPr lang="de-DE" sz="5400" b="1" dirty="0">
                <a:solidFill>
                  <a:srgbClr val="FFFFFF"/>
                </a:solidFill>
              </a:rPr>
            </a:br>
            <a:endParaRPr lang="de-DE" sz="5400" b="1" dirty="0">
              <a:solidFill>
                <a:srgbClr val="FFFFFF"/>
              </a:solidFill>
            </a:endParaRPr>
          </a:p>
        </p:txBody>
      </p:sp>
      <p:sp>
        <p:nvSpPr>
          <p:cNvPr id="14" name="Untertitel"/>
          <p:cNvSpPr txBox="1"/>
          <p:nvPr/>
        </p:nvSpPr>
        <p:spPr>
          <a:xfrm>
            <a:off x="1523188" y="3544000"/>
            <a:ext cx="10188825" cy="560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/>
            <a:r>
              <a:rPr lang="de-DE" sz="2600" b="0" dirty="0">
                <a:solidFill>
                  <a:srgbClr val="FFFFFF"/>
                </a:solidFill>
              </a:rPr>
              <a:t>Direktvermarktung </a:t>
            </a:r>
            <a:r>
              <a:rPr lang="de-DE" sz="2600" dirty="0">
                <a:solidFill>
                  <a:srgbClr val="FFFFFF"/>
                </a:solidFill>
              </a:rPr>
              <a:t>aus der Praxis erzählt</a:t>
            </a:r>
            <a:endParaRPr lang="de-DE" sz="2600" b="0" dirty="0">
              <a:solidFill>
                <a:srgbClr val="FFFFFF"/>
              </a:solidFill>
            </a:endParaRPr>
          </a:p>
        </p:txBody>
      </p:sp>
      <p:pic>
        <p:nvPicPr>
          <p:cNvPr id="91" name="LogoLech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9" y="5405669"/>
            <a:ext cx="2372499" cy="1348331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"/>
          <p:cNvSpPr txBox="1"/>
          <p:nvPr/>
        </p:nvSpPr>
        <p:spPr>
          <a:xfrm>
            <a:off x="639913" y="325369"/>
            <a:ext cx="4367464" cy="173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300" b="1" dirty="0">
                <a:latin typeface="+mj-lt"/>
                <a:ea typeface="+mj-ea"/>
                <a:cs typeface="+mj-cs"/>
              </a:rPr>
              <a:t>Unser Hof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913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"/>
          <p:cNvSpPr txBox="1"/>
          <p:nvPr/>
        </p:nvSpPr>
        <p:spPr>
          <a:xfrm>
            <a:off x="245486" y="2660797"/>
            <a:ext cx="4820867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b="0" dirty="0" err="1"/>
              <a:t>Familienbetrieb</a:t>
            </a:r>
            <a:r>
              <a:rPr lang="en-US" sz="1900" b="0" dirty="0"/>
              <a:t> </a:t>
            </a:r>
            <a:r>
              <a:rPr lang="en-US" sz="1900" b="0" dirty="0" err="1"/>
              <a:t>im</a:t>
            </a:r>
            <a:r>
              <a:rPr lang="en-US" sz="1900" b="0" dirty="0"/>
              <a:t> </a:t>
            </a:r>
            <a:r>
              <a:rPr lang="en-US" sz="1900" b="0" dirty="0" err="1"/>
              <a:t>Mostviertel</a:t>
            </a:r>
            <a:r>
              <a:rPr lang="en-US" sz="1900" b="0" dirty="0"/>
              <a:t> – </a:t>
            </a:r>
            <a:r>
              <a:rPr lang="en-US" sz="1900" b="0" dirty="0" err="1"/>
              <a:t>geführt</a:t>
            </a:r>
            <a:r>
              <a:rPr lang="en-US" sz="1900" b="0" dirty="0"/>
              <a:t> von Petra &amp; Thomas Lechner </a:t>
            </a:r>
            <a:endParaRPr lang="en-US" sz="190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b="0" dirty="0"/>
              <a:t>2003 </a:t>
            </a:r>
            <a:r>
              <a:rPr lang="en-US" sz="1900" b="0" dirty="0" err="1"/>
              <a:t>Einstieg</a:t>
            </a:r>
            <a:r>
              <a:rPr lang="en-US" sz="1900" b="0" dirty="0"/>
              <a:t> in den Bio-</a:t>
            </a:r>
            <a:r>
              <a:rPr lang="en-US" sz="1900" b="0" dirty="0" err="1"/>
              <a:t>Obstbau</a:t>
            </a:r>
            <a:r>
              <a:rPr lang="en-US" sz="1900" b="0" dirty="0"/>
              <a:t>, </a:t>
            </a:r>
            <a:r>
              <a:rPr lang="en-US" sz="1900" b="0" dirty="0" err="1"/>
              <a:t>seit</a:t>
            </a:r>
            <a:r>
              <a:rPr lang="en-US" sz="1900" b="0" dirty="0"/>
              <a:t> 2008 </a:t>
            </a:r>
            <a:r>
              <a:rPr lang="en-US" sz="1900" b="0" dirty="0" err="1"/>
              <a:t>im</a:t>
            </a:r>
            <a:r>
              <a:rPr lang="en-US" sz="1900" b="0" dirty="0"/>
              <a:t> </a:t>
            </a:r>
            <a:r>
              <a:rPr lang="en-US" sz="1900" b="0" dirty="0" err="1"/>
              <a:t>Vollerwerb</a:t>
            </a:r>
            <a:endParaRPr lang="en-US" sz="19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b="0" dirty="0" err="1"/>
              <a:t>BioObstbau</a:t>
            </a:r>
            <a:r>
              <a:rPr lang="en-US" sz="1900" dirty="0"/>
              <a:t> </a:t>
            </a:r>
            <a:r>
              <a:rPr lang="en-US" sz="1900" dirty="0" err="1"/>
              <a:t>mit</a:t>
            </a:r>
            <a:r>
              <a:rPr lang="en-US" sz="1900" dirty="0"/>
              <a:t> ca 5,5 ha </a:t>
            </a:r>
            <a:r>
              <a:rPr lang="en-US" sz="1900" b="0" dirty="0" err="1"/>
              <a:t>Äpfel</a:t>
            </a:r>
            <a:r>
              <a:rPr lang="en-US" sz="1900" b="0" dirty="0"/>
              <a:t>, </a:t>
            </a:r>
            <a:r>
              <a:rPr lang="en-US" sz="1900" b="0" dirty="0" err="1"/>
              <a:t>Pfirsiche</a:t>
            </a:r>
            <a:r>
              <a:rPr lang="en-US" sz="1900" b="0" dirty="0"/>
              <a:t>, </a:t>
            </a:r>
            <a:r>
              <a:rPr lang="en-US" sz="1900" b="0" dirty="0" err="1"/>
              <a:t>Marillen</a:t>
            </a:r>
            <a:r>
              <a:rPr lang="en-US" sz="1900" b="0" dirty="0"/>
              <a:t>, </a:t>
            </a:r>
            <a:r>
              <a:rPr lang="en-US" sz="1900" b="0" dirty="0" err="1"/>
              <a:t>Zwetschken</a:t>
            </a:r>
            <a:r>
              <a:rPr lang="en-US" sz="1900" dirty="0"/>
              <a:t> </a:t>
            </a:r>
            <a:r>
              <a:rPr lang="en-US" sz="1900" dirty="0" err="1"/>
              <a:t>sowie</a:t>
            </a:r>
            <a:r>
              <a:rPr lang="en-US" sz="1900" dirty="0"/>
              <a:t> 28 ha </a:t>
            </a:r>
            <a:r>
              <a:rPr lang="en-US" sz="1900" dirty="0" err="1"/>
              <a:t>Ackerbau</a:t>
            </a:r>
            <a:r>
              <a:rPr lang="en-US" sz="1900" dirty="0"/>
              <a:t> und 3 ha Wald</a:t>
            </a:r>
            <a:endParaRPr lang="en-US" sz="19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b="0" dirty="0" err="1"/>
              <a:t>Schwerpunkt</a:t>
            </a:r>
            <a:r>
              <a:rPr lang="en-US" sz="1900" b="0" dirty="0"/>
              <a:t> </a:t>
            </a:r>
            <a:r>
              <a:rPr lang="en-US" sz="1900" b="0" dirty="0" err="1"/>
              <a:t>ist</a:t>
            </a:r>
            <a:r>
              <a:rPr lang="en-US" sz="1900" b="0" dirty="0"/>
              <a:t> </a:t>
            </a:r>
            <a:r>
              <a:rPr lang="en-US" sz="1900" b="0" dirty="0" err="1"/>
              <a:t>Frischobst</a:t>
            </a:r>
            <a:r>
              <a:rPr lang="en-US" sz="1900" b="0" dirty="0"/>
              <a:t> </a:t>
            </a:r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 err="1"/>
              <a:t>Zusätzlich</a:t>
            </a:r>
            <a:r>
              <a:rPr lang="en-US" sz="1900" dirty="0"/>
              <a:t> </a:t>
            </a:r>
            <a:r>
              <a:rPr lang="en-US" sz="1900" dirty="0" err="1"/>
              <a:t>werden</a:t>
            </a:r>
            <a:r>
              <a:rPr lang="en-US" sz="1900" dirty="0"/>
              <a:t> </a:t>
            </a:r>
            <a:r>
              <a:rPr lang="en-US" sz="1900" dirty="0" err="1"/>
              <a:t>auch</a:t>
            </a:r>
            <a:r>
              <a:rPr lang="en-US" sz="1900" b="0" dirty="0"/>
              <a:t> </a:t>
            </a:r>
            <a:r>
              <a:rPr lang="en-US" sz="1900" b="0" dirty="0" err="1"/>
              <a:t>Säfte</a:t>
            </a:r>
            <a:r>
              <a:rPr lang="en-US" sz="1900" b="0" dirty="0"/>
              <a:t>, Essig, </a:t>
            </a:r>
            <a:r>
              <a:rPr lang="en-US" sz="1900" b="0" dirty="0" err="1"/>
              <a:t>Dörrobst</a:t>
            </a:r>
            <a:r>
              <a:rPr lang="en-US" sz="1900" dirty="0"/>
              <a:t>, </a:t>
            </a:r>
            <a:r>
              <a:rPr lang="en-US" sz="1900" dirty="0" err="1"/>
              <a:t>Kernöl</a:t>
            </a:r>
            <a:r>
              <a:rPr lang="en-US" sz="1900" dirty="0"/>
              <a:t>, </a:t>
            </a:r>
            <a:r>
              <a:rPr lang="en-US" sz="1900" dirty="0" err="1"/>
              <a:t>Eier</a:t>
            </a:r>
            <a:r>
              <a:rPr lang="en-US" sz="1900" dirty="0"/>
              <a:t> </a:t>
            </a:r>
            <a:r>
              <a:rPr lang="en-US" sz="1900" dirty="0" err="1"/>
              <a:t>angeboten</a:t>
            </a:r>
            <a:endParaRPr lang="en-US" sz="1900" b="0" dirty="0"/>
          </a:p>
        </p:txBody>
      </p:sp>
      <p:pic>
        <p:nvPicPr>
          <p:cNvPr id="4" name="Foto Betrieb"/>
          <p:cNvPicPr>
            <a:picLocks noChangeAspect="1"/>
          </p:cNvPicPr>
          <p:nvPr/>
        </p:nvPicPr>
        <p:blipFill>
          <a:blip r:embed="rId2"/>
          <a:srcRect l="16783" r="16282" b="-1"/>
          <a:stretch>
            <a:fillRect/>
          </a:stretch>
        </p:blipFill>
        <p:spPr>
          <a:xfrm>
            <a:off x="5308793" y="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1" name="LogoLech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9" y="5920033"/>
            <a:ext cx="1517499" cy="820967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"/>
          <p:cNvSpPr txBox="1"/>
          <p:nvPr/>
        </p:nvSpPr>
        <p:spPr>
          <a:xfrm>
            <a:off x="7184623" y="325369"/>
            <a:ext cx="4367464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>
                <a:latin typeface="+mj-lt"/>
                <a:ea typeface="+mj-ea"/>
                <a:cs typeface="+mj-cs"/>
              </a:rPr>
              <a:t>Von der Idee </a:t>
            </a:r>
            <a:r>
              <a:rPr lang="en-US" sz="4500" b="1" dirty="0" err="1">
                <a:latin typeface="+mj-lt"/>
                <a:ea typeface="+mj-ea"/>
                <a:cs typeface="+mj-cs"/>
              </a:rPr>
              <a:t>zum</a:t>
            </a:r>
            <a:r>
              <a:rPr lang="en-US" sz="4500" b="1" dirty="0">
                <a:latin typeface="+mj-lt"/>
                <a:ea typeface="+mj-ea"/>
                <a:cs typeface="+mj-cs"/>
              </a:rPr>
              <a:t> </a:t>
            </a:r>
            <a:r>
              <a:rPr lang="en-US" sz="4500" b="1" dirty="0" err="1">
                <a:latin typeface="+mj-lt"/>
                <a:ea typeface="+mj-ea"/>
                <a:cs typeface="+mj-cs"/>
              </a:rPr>
              <a:t>betrieblichen</a:t>
            </a:r>
            <a:r>
              <a:rPr lang="en-US" sz="4500" b="1" dirty="0">
                <a:latin typeface="+mj-lt"/>
                <a:ea typeface="+mj-ea"/>
                <a:cs typeface="+mj-cs"/>
              </a:rPr>
              <a:t> </a:t>
            </a:r>
            <a:r>
              <a:rPr lang="en-US" sz="4500" b="1" dirty="0" err="1">
                <a:latin typeface="+mj-lt"/>
                <a:ea typeface="+mj-ea"/>
                <a:cs typeface="+mj-cs"/>
              </a:rPr>
              <a:t>Schwerpunkt</a:t>
            </a:r>
            <a:endParaRPr lang="en-US" sz="45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272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"/>
          <p:cNvSpPr txBox="1"/>
          <p:nvPr/>
        </p:nvSpPr>
        <p:spPr>
          <a:xfrm>
            <a:off x="7309603" y="2872899"/>
            <a:ext cx="4242484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Nach </a:t>
            </a:r>
            <a:r>
              <a:rPr lang="en-US" sz="1700" dirty="0" err="1"/>
              <a:t>einem</a:t>
            </a:r>
            <a:r>
              <a:rPr lang="en-US" sz="1700" dirty="0"/>
              <a:t> </a:t>
            </a:r>
            <a:r>
              <a:rPr lang="en-US" sz="1700" dirty="0" err="1"/>
              <a:t>sanften</a:t>
            </a:r>
            <a:r>
              <a:rPr lang="en-US" sz="1700" dirty="0"/>
              <a:t> </a:t>
            </a:r>
            <a:r>
              <a:rPr lang="en-US" sz="1700" dirty="0" err="1"/>
              <a:t>Einstieg</a:t>
            </a:r>
            <a:r>
              <a:rPr lang="en-US" sz="1700" dirty="0"/>
              <a:t> </a:t>
            </a:r>
            <a:r>
              <a:rPr lang="en-US" sz="1700" dirty="0" err="1"/>
              <a:t>sahen</a:t>
            </a:r>
            <a:r>
              <a:rPr lang="en-US" sz="1700" dirty="0"/>
              <a:t> </a:t>
            </a:r>
            <a:r>
              <a:rPr lang="en-US" sz="1700" dirty="0" err="1"/>
              <a:t>wir</a:t>
            </a:r>
            <a:r>
              <a:rPr lang="en-US" sz="1700" dirty="0"/>
              <a:t> Potential</a:t>
            </a:r>
            <a:r>
              <a:rPr lang="en-US" sz="1700" b="0" dirty="0"/>
              <a:t>– </a:t>
            </a:r>
            <a:r>
              <a:rPr lang="en-US" sz="1700" b="0" dirty="0" err="1"/>
              <a:t>wir</a:t>
            </a:r>
            <a:r>
              <a:rPr lang="en-US" sz="1700" b="0" dirty="0"/>
              <a:t> </a:t>
            </a:r>
            <a:r>
              <a:rPr lang="en-US" sz="1700" b="0" dirty="0" err="1"/>
              <a:t>pflanzten</a:t>
            </a:r>
            <a:r>
              <a:rPr lang="en-US" sz="1700" b="0" dirty="0"/>
              <a:t> </a:t>
            </a:r>
            <a:r>
              <a:rPr lang="en-US" sz="1700" b="0" dirty="0" err="1"/>
              <a:t>neue</a:t>
            </a:r>
            <a:r>
              <a:rPr lang="en-US" sz="1700" b="0" dirty="0"/>
              <a:t> </a:t>
            </a:r>
            <a:r>
              <a:rPr lang="en-US" sz="1700" b="0" dirty="0" err="1"/>
              <a:t>Sorten</a:t>
            </a:r>
            <a:r>
              <a:rPr lang="en-US" sz="1700" b="0" dirty="0"/>
              <a:t> und </a:t>
            </a:r>
            <a:r>
              <a:rPr lang="en-US" sz="1700" b="0" dirty="0" err="1"/>
              <a:t>bauten</a:t>
            </a:r>
            <a:r>
              <a:rPr lang="en-US" sz="1700" b="0" dirty="0"/>
              <a:t> </a:t>
            </a:r>
            <a:r>
              <a:rPr lang="en-US" sz="1700" b="0" dirty="0" err="1"/>
              <a:t>Verkaufsraum</a:t>
            </a:r>
            <a:r>
              <a:rPr lang="en-US" sz="1700" b="0" dirty="0"/>
              <a:t> &amp; </a:t>
            </a:r>
            <a:r>
              <a:rPr lang="en-US" sz="1700" b="0" dirty="0" err="1"/>
              <a:t>Kühlräume</a:t>
            </a:r>
            <a:endParaRPr lang="en-US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700" b="0" dirty="0"/>
              <a:t>Verkauf </a:t>
            </a:r>
            <a:r>
              <a:rPr lang="en-US" sz="1700" b="0" dirty="0" err="1"/>
              <a:t>erfolgte</a:t>
            </a:r>
            <a:r>
              <a:rPr lang="en-US" sz="1700" b="0" dirty="0"/>
              <a:t> ab Hof, </a:t>
            </a:r>
            <a:r>
              <a:rPr lang="en-US" sz="1700" b="0" dirty="0" err="1"/>
              <a:t>über</a:t>
            </a:r>
            <a:r>
              <a:rPr lang="en-US" sz="1700" b="0" dirty="0"/>
              <a:t> Bio- und </a:t>
            </a:r>
            <a:r>
              <a:rPr lang="en-US" sz="1700" b="0" dirty="0" err="1"/>
              <a:t>Bauernläden</a:t>
            </a:r>
            <a:r>
              <a:rPr lang="en-US" sz="1700" b="0" dirty="0"/>
              <a:t> </a:t>
            </a:r>
            <a:r>
              <a:rPr lang="en-US" sz="1700" b="0" dirty="0" err="1"/>
              <a:t>sowie</a:t>
            </a:r>
            <a:r>
              <a:rPr lang="en-US" sz="1700" b="0" dirty="0"/>
              <a:t> </a:t>
            </a:r>
            <a:r>
              <a:rPr lang="en-US" sz="1700" dirty="0" err="1"/>
              <a:t>Selbstbedienungsgeschäfte</a:t>
            </a:r>
            <a:endParaRPr lang="en-US" sz="170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700" b="0" dirty="0"/>
              <a:t>Firmen- und </a:t>
            </a:r>
            <a:r>
              <a:rPr lang="en-US" sz="1700" b="0" dirty="0" err="1"/>
              <a:t>Schulobst</a:t>
            </a:r>
            <a:endParaRPr lang="en-US" sz="1700" b="0" dirty="0"/>
          </a:p>
          <a:p>
            <a:pPr marL="114300" defTabSz="914400">
              <a:lnSpc>
                <a:spcPct val="90000"/>
              </a:lnSpc>
              <a:spcBef>
                <a:spcPts val="1000"/>
              </a:spcBef>
            </a:pPr>
            <a:br>
              <a:rPr lang="en-US" sz="1700" b="0" dirty="0"/>
            </a:br>
            <a:r>
              <a:rPr lang="en-US" sz="1700" b="0" dirty="0"/>
              <a:t>Unser WARUM:</a:t>
            </a:r>
          </a:p>
          <a:p>
            <a:pPr marL="400050" indent="-285750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1700" dirty="0" err="1"/>
              <a:t>Selbstbestimmte</a:t>
            </a:r>
            <a:r>
              <a:rPr lang="en-US" sz="1700" dirty="0"/>
              <a:t> </a:t>
            </a:r>
            <a:r>
              <a:rPr lang="en-US" sz="1700" dirty="0" err="1"/>
              <a:t>Preisgestaltung</a:t>
            </a:r>
            <a:r>
              <a:rPr lang="en-US" sz="1700" dirty="0"/>
              <a:t> und </a:t>
            </a:r>
            <a:r>
              <a:rPr lang="en-US" sz="1700" dirty="0" err="1"/>
              <a:t>damit</a:t>
            </a:r>
            <a:r>
              <a:rPr lang="en-US" sz="1700" dirty="0"/>
              <a:t> </a:t>
            </a:r>
            <a:r>
              <a:rPr lang="en-US" sz="1700" dirty="0" err="1"/>
              <a:t>auch</a:t>
            </a:r>
            <a:r>
              <a:rPr lang="en-US" sz="1700" dirty="0"/>
              <a:t> </a:t>
            </a:r>
            <a:r>
              <a:rPr lang="en-US" sz="1700" dirty="0" err="1"/>
              <a:t>wirtschaftlich</a:t>
            </a:r>
            <a:r>
              <a:rPr lang="en-US" sz="1700" dirty="0"/>
              <a:t> </a:t>
            </a:r>
            <a:r>
              <a:rPr lang="en-US" sz="1700" dirty="0" err="1"/>
              <a:t>mehr</a:t>
            </a:r>
            <a:r>
              <a:rPr lang="en-US" sz="1700" dirty="0"/>
              <a:t> </a:t>
            </a:r>
            <a:r>
              <a:rPr lang="en-US" sz="1700" dirty="0" err="1"/>
              <a:t>Stabilität</a:t>
            </a:r>
            <a:br>
              <a:rPr lang="en-US" sz="1700" dirty="0"/>
            </a:br>
            <a:endParaRPr lang="en-US" sz="1700" dirty="0"/>
          </a:p>
          <a:p>
            <a:pPr marL="400050" indent="-285750" defTabSz="9144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1700" b="0" dirty="0" err="1"/>
              <a:t>Direkter</a:t>
            </a:r>
            <a:r>
              <a:rPr lang="en-US" sz="1700" b="0" dirty="0"/>
              <a:t> </a:t>
            </a:r>
            <a:r>
              <a:rPr lang="en-US" sz="1700" b="0" dirty="0" err="1"/>
              <a:t>Draht</a:t>
            </a:r>
            <a:r>
              <a:rPr lang="en-US" sz="1700" b="0" dirty="0"/>
              <a:t> </a:t>
            </a:r>
            <a:r>
              <a:rPr lang="en-US" sz="1700" b="0" dirty="0" err="1"/>
              <a:t>zu</a:t>
            </a:r>
            <a:r>
              <a:rPr lang="en-US" sz="1700" b="0" dirty="0"/>
              <a:t> den </a:t>
            </a:r>
            <a:r>
              <a:rPr lang="en-US" sz="1700" b="0" dirty="0" err="1"/>
              <a:t>Kundinnen</a:t>
            </a:r>
            <a:r>
              <a:rPr lang="en-US" sz="1700" b="0" dirty="0"/>
              <a:t> und Kunden: </a:t>
            </a:r>
            <a:r>
              <a:rPr lang="en-US" sz="1700" b="0" dirty="0" err="1"/>
              <a:t>ehrliches</a:t>
            </a:r>
            <a:r>
              <a:rPr lang="en-US" sz="1700" b="0" dirty="0"/>
              <a:t> Feedback und Impulse für den Hof</a:t>
            </a:r>
          </a:p>
        </p:txBody>
      </p:sp>
      <p:pic>
        <p:nvPicPr>
          <p:cNvPr id="4" name="Foto Direktvermarktung"/>
          <p:cNvPicPr>
            <a:picLocks noChangeAspect="1"/>
          </p:cNvPicPr>
          <p:nvPr/>
        </p:nvPicPr>
        <p:blipFill>
          <a:blip r:embed="rId2"/>
          <a:srcRect l="19701" r="23894"/>
          <a:stretch>
            <a:fillRect/>
          </a:stretch>
        </p:blipFill>
        <p:spPr>
          <a:xfrm flipH="1">
            <a:off x="4698" y="1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1" name="LogoLech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" y="5561034"/>
            <a:ext cx="2099122" cy="1192966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C74B1-5B17-4795-BED0-7140497B4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"/>
          <p:cNvSpPr txBox="1"/>
          <p:nvPr/>
        </p:nvSpPr>
        <p:spPr>
          <a:xfrm>
            <a:off x="639913" y="325369"/>
            <a:ext cx="4367464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600" b="1" dirty="0">
                <a:latin typeface="+mj-lt"/>
                <a:ea typeface="+mj-ea"/>
                <a:cs typeface="+mj-cs"/>
              </a:rPr>
              <a:t>Gemeinsam stark - Kooperationen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913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"/>
          <p:cNvSpPr txBox="1"/>
          <p:nvPr/>
        </p:nvSpPr>
        <p:spPr>
          <a:xfrm>
            <a:off x="639913" y="2693790"/>
            <a:ext cx="4242484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b="1" dirty="0">
                <a:latin typeface="+mj-lt"/>
                <a:ea typeface="+mj-ea"/>
                <a:cs typeface="+mj-cs"/>
              </a:rPr>
              <a:t>Kooperation mit Kurz ums Eck</a:t>
            </a:r>
            <a:br>
              <a:rPr lang="de-DE" b="1" dirty="0">
                <a:latin typeface="+mj-lt"/>
                <a:ea typeface="+mj-ea"/>
                <a:cs typeface="+mj-cs"/>
              </a:rPr>
            </a:br>
            <a:r>
              <a:rPr lang="de-DE" sz="1700" b="0" dirty="0"/>
              <a:t>Obst wird zur Grundlage für das Fruchtjoghurt von Julia </a:t>
            </a:r>
            <a:br>
              <a:rPr lang="de-DE" sz="1700" b="0" dirty="0"/>
            </a:br>
            <a:endParaRPr lang="de-DE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Bauern- und Bioläden, Gasthöfen, Firmen,  Schulen, Großküchen </a:t>
            </a:r>
            <a:br>
              <a:rPr lang="de-DE" sz="1700" b="0" dirty="0"/>
            </a:br>
            <a:endParaRPr lang="de-DE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Kurze Wege, faire Zusammenarbeit – die Wertschöpfung bleibt in der Region</a:t>
            </a:r>
          </a:p>
          <a:p>
            <a:pPr marL="114300" defTabSz="914400">
              <a:lnSpc>
                <a:spcPct val="90000"/>
              </a:lnSpc>
              <a:spcBef>
                <a:spcPts val="1000"/>
              </a:spcBef>
            </a:pPr>
            <a:endParaRPr lang="de-DE" sz="1700" b="0" dirty="0"/>
          </a:p>
        </p:txBody>
      </p:sp>
      <p:pic>
        <p:nvPicPr>
          <p:cNvPr id="4" name="Foto Kooperation"/>
          <p:cNvPicPr>
            <a:picLocks noChangeAspect="1"/>
          </p:cNvPicPr>
          <p:nvPr/>
        </p:nvPicPr>
        <p:blipFill>
          <a:blip r:embed="rId2"/>
          <a:srcRect t="12604" b="12604"/>
          <a:stretch/>
        </p:blipFill>
        <p:spPr>
          <a:xfrm>
            <a:off x="5310318" y="1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1" name="LogoLech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" y="5929219"/>
            <a:ext cx="1500520" cy="811781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C74B1-5B17-4795-BED0-7140497B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"/>
          <p:cNvSpPr txBox="1"/>
          <p:nvPr/>
        </p:nvSpPr>
        <p:spPr>
          <a:xfrm>
            <a:off x="7184623" y="325369"/>
            <a:ext cx="4367464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500" b="1">
                <a:latin typeface="+mj-lt"/>
                <a:ea typeface="+mj-ea"/>
                <a:cs typeface="+mj-cs"/>
              </a:rPr>
              <a:t>Zukunft &amp; Ausblick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272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"/>
          <p:cNvSpPr txBox="1"/>
          <p:nvPr/>
        </p:nvSpPr>
        <p:spPr>
          <a:xfrm>
            <a:off x="7309603" y="2872899"/>
            <a:ext cx="4242484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Unsere Apfelsorten anpassen durch </a:t>
            </a:r>
            <a:r>
              <a:rPr lang="de-DE" sz="1700" b="0" dirty="0" err="1"/>
              <a:t>Umveredelung</a:t>
            </a:r>
            <a:r>
              <a:rPr lang="de-DE" sz="1700" b="0" dirty="0"/>
              <a:t> damit Arbeit und Vermarktung optimieren</a:t>
            </a:r>
            <a:br>
              <a:rPr lang="de-DE" sz="1700" b="0" dirty="0"/>
            </a:br>
            <a:endParaRPr lang="de-DE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Nachhaltigkeit leben: </a:t>
            </a:r>
            <a:r>
              <a:rPr lang="de-DE" sz="1700" dirty="0"/>
              <a:t>Wildblumen und Hecken sowie Vielfalt und damit</a:t>
            </a:r>
            <a:r>
              <a:rPr lang="de-DE" sz="1700" b="0" dirty="0"/>
              <a:t> Igel &amp; Co im Obstgarten</a:t>
            </a:r>
            <a:br>
              <a:rPr lang="de-DE" sz="1700" b="0" dirty="0"/>
            </a:br>
            <a:endParaRPr lang="de-DE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Antworten auf den Klimawandel suchen: </a:t>
            </a:r>
            <a:r>
              <a:rPr lang="de-DE" sz="1700" dirty="0"/>
              <a:t>Überlegung </a:t>
            </a:r>
            <a:r>
              <a:rPr lang="de-DE" sz="1700" b="0" dirty="0"/>
              <a:t>Frostschutz </a:t>
            </a:r>
            <a:br>
              <a:rPr lang="de-DE" sz="1700" b="0" dirty="0"/>
            </a:br>
            <a:endParaRPr lang="de-DE" sz="1700" b="0" dirty="0"/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700" b="0" dirty="0"/>
              <a:t>Regionale Kooperationen weiterhin stärken </a:t>
            </a:r>
          </a:p>
        </p:txBody>
      </p:sp>
      <p:pic>
        <p:nvPicPr>
          <p:cNvPr id="4" name="Foto Zukunft"/>
          <p:cNvPicPr>
            <a:picLocks noChangeAspect="1"/>
          </p:cNvPicPr>
          <p:nvPr/>
        </p:nvPicPr>
        <p:blipFill>
          <a:blip r:embed="rId2"/>
          <a:srcRect t="12604" b="12604"/>
          <a:stretch/>
        </p:blipFill>
        <p:spPr>
          <a:xfrm flipH="1">
            <a:off x="4698" y="1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1" name="LogoLech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9" y="5593178"/>
            <a:ext cx="2042561" cy="1160822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C74B1-5B17-4795-BED0-7140497B4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"/>
          <p:cNvSpPr txBox="1"/>
          <p:nvPr/>
        </p:nvSpPr>
        <p:spPr>
          <a:xfrm>
            <a:off x="639913" y="325369"/>
            <a:ext cx="4367464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500" b="1">
                <a:latin typeface="+mj-lt"/>
                <a:ea typeface="+mj-ea"/>
                <a:cs typeface="+mj-cs"/>
              </a:rPr>
              <a:t>Kontakt &amp; Hofladen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913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rgbClr val="437046"/>
          </a:solidFill>
          <a:ln w="44450" cap="rnd">
            <a:solidFill>
              <a:srgbClr val="437046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Kontaktdaten"/>
          <p:cNvSpPr txBox="1"/>
          <p:nvPr/>
        </p:nvSpPr>
        <p:spPr>
          <a:xfrm>
            <a:off x="639913" y="2760000"/>
            <a:ext cx="4367464" cy="26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300"/>
              </a:spcAft>
            </a:pPr>
            <a:r>
              <a:rPr lang="de-DE" sz="1600" b="1" dirty="0">
                <a:solidFill>
                  <a:srgbClr val="785032"/>
                </a:solidFill>
              </a:rPr>
              <a:t>Lechnergenuss – </a:t>
            </a:r>
            <a:br>
              <a:rPr lang="de-DE" sz="1600" b="1" dirty="0">
                <a:solidFill>
                  <a:srgbClr val="785032"/>
                </a:solidFill>
              </a:rPr>
            </a:br>
            <a:r>
              <a:rPr lang="de-DE" sz="1600" b="1" dirty="0" err="1">
                <a:solidFill>
                  <a:srgbClr val="785032"/>
                </a:solidFill>
              </a:rPr>
              <a:t>BioObstHof</a:t>
            </a:r>
            <a:r>
              <a:rPr lang="de-DE" sz="1600" b="1" dirty="0">
                <a:solidFill>
                  <a:srgbClr val="785032"/>
                </a:solidFill>
              </a:rPr>
              <a:t> Petra &amp; Thomas Lechner</a:t>
            </a:r>
          </a:p>
          <a:p>
            <a:pPr algn="l">
              <a:spcAft>
                <a:spcPts val="700"/>
              </a:spcAft>
            </a:pPr>
            <a:r>
              <a:rPr lang="de-DE" sz="1500" b="0" dirty="0" err="1">
                <a:solidFill>
                  <a:srgbClr val="1E1E1E"/>
                </a:solidFill>
              </a:rPr>
              <a:t>Knetzersdorf</a:t>
            </a:r>
            <a:r>
              <a:rPr lang="de-DE" sz="1500" b="0" dirty="0">
                <a:solidFill>
                  <a:srgbClr val="1E1E1E"/>
                </a:solidFill>
              </a:rPr>
              <a:t> 6, 3388 Markersdorf-Haindorf, Niederösterreich</a:t>
            </a:r>
          </a:p>
          <a:p>
            <a:pPr algn="l">
              <a:spcAft>
                <a:spcPts val="300"/>
              </a:spcAft>
            </a:pPr>
            <a:r>
              <a:rPr lang="de-DE" sz="1500" b="0" dirty="0">
                <a:solidFill>
                  <a:srgbClr val="1E1E1E"/>
                </a:solidFill>
              </a:rPr>
              <a:t>Telefon: 0664 / 824 44 75</a:t>
            </a:r>
          </a:p>
          <a:p>
            <a:pPr algn="l">
              <a:spcAft>
                <a:spcPts val="300"/>
              </a:spcAft>
            </a:pPr>
            <a:r>
              <a:rPr lang="de-DE" sz="1500" b="0" dirty="0">
                <a:solidFill>
                  <a:srgbClr val="1E1E1E"/>
                </a:solidFill>
              </a:rPr>
              <a:t>E-Mail: info@lechnergenuss.at</a:t>
            </a:r>
          </a:p>
          <a:p>
            <a:pPr algn="l">
              <a:spcAft>
                <a:spcPts val="700"/>
              </a:spcAft>
            </a:pPr>
            <a:r>
              <a:rPr lang="de-DE" sz="1500" b="0" dirty="0">
                <a:solidFill>
                  <a:srgbClr val="1E1E1E"/>
                </a:solidFill>
              </a:rPr>
              <a:t>Web: www.lechnergenuss.at</a:t>
            </a:r>
          </a:p>
          <a:p>
            <a:pPr algn="l">
              <a:spcAft>
                <a:spcPts val="200"/>
              </a:spcAft>
            </a:pPr>
            <a:r>
              <a:rPr lang="de-DE" sz="1600" b="1" dirty="0">
                <a:solidFill>
                  <a:srgbClr val="437046"/>
                </a:solidFill>
              </a:rPr>
              <a:t>Öffnungszeiten Hofladen</a:t>
            </a:r>
          </a:p>
          <a:p>
            <a:pPr algn="l"/>
            <a:r>
              <a:rPr lang="de-DE" sz="1500" b="0" dirty="0">
                <a:solidFill>
                  <a:srgbClr val="1E1E1E"/>
                </a:solidFill>
              </a:rPr>
              <a:t>Di &amp; Fr 13:00–19:00 Uhr · Sa 09:00–12:00 Uhr</a:t>
            </a:r>
          </a:p>
        </p:txBody>
      </p:sp>
      <p:sp>
        <p:nvSpPr>
          <p:cNvPr id="6" name="Dank"/>
          <p:cNvSpPr txBox="1"/>
          <p:nvPr/>
        </p:nvSpPr>
        <p:spPr>
          <a:xfrm>
            <a:off x="517365" y="5270000"/>
            <a:ext cx="4367464" cy="7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2200" b="1" dirty="0">
                <a:solidFill>
                  <a:srgbClr val="785032"/>
                </a:solidFill>
              </a:rPr>
              <a:t>Danke für Ihre Aufmerksamkeit!</a:t>
            </a:r>
          </a:p>
        </p:txBody>
      </p:sp>
      <p:pic>
        <p:nvPicPr>
          <p:cNvPr id="4" name="Foto Hofladen Eingang"/>
          <p:cNvPicPr>
            <a:picLocks noChangeAspect="1"/>
          </p:cNvPicPr>
          <p:nvPr/>
        </p:nvPicPr>
        <p:blipFill>
          <a:blip r:embed="rId3"/>
          <a:srcRect l="12396" r="12396"/>
          <a:stretch/>
        </p:blipFill>
        <p:spPr>
          <a:xfrm rot="5400000">
            <a:off x="5437797" y="-9487"/>
            <a:ext cx="6857990" cy="687698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1" name="LogoLechn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00" y="5929219"/>
            <a:ext cx="1500520" cy="811781"/>
          </a:xfrm>
          <a:prstGeom prst="rect">
            <a:avLst/>
          </a:prstGeom>
        </p:spPr>
      </p:pic>
      <p:sp>
        <p:nvSpPr>
          <p:cNvPr id="94" name="LogoPlateRight"/>
          <p:cNvSpPr/>
          <p:nvPr/>
        </p:nvSpPr>
        <p:spPr>
          <a:xfrm>
            <a:off x="10963275" y="6158000"/>
            <a:ext cx="980063" cy="600000"/>
          </a:xfrm>
          <a:prstGeom prst="roundRect">
            <a:avLst>
              <a:gd name="adj" fmla="val 2600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70000" dist="12000" dir="5400000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2" name="LogoGutesVomBauernho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900" y="6278000"/>
            <a:ext cx="480000" cy="360000"/>
          </a:xfrm>
          <a:prstGeom prst="rect">
            <a:avLst/>
          </a:prstGeom>
        </p:spPr>
      </p:pic>
      <p:pic>
        <p:nvPicPr>
          <p:cNvPr id="93" name="LogoBioAustri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1900" y="6278000"/>
            <a:ext cx="272813" cy="36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Benutzerdefiniert</PresentationFormat>
  <Paragraphs>35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Petra Lechner</dc:creator>
  <cp:keywords/>
  <dc:description>generated using python-pptx</dc:description>
  <cp:lastModifiedBy>Martina Wolf</cp:lastModifiedBy>
  <cp:revision>3</cp:revision>
  <dcterms:created xsi:type="dcterms:W3CDTF">2013-01-27T09:14:16Z</dcterms:created>
  <dcterms:modified xsi:type="dcterms:W3CDTF">2026-07-22T10:10:57Z</dcterms:modified>
  <cp:category/>
</cp:coreProperties>
</file>